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36"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3" r:id="rId38"/>
    <p:sldId id="294" r:id="rId39"/>
    <p:sldId id="295" r:id="rId40"/>
    <p:sldId id="296" r:id="rId41"/>
    <p:sldId id="297" r:id="rId42"/>
    <p:sldId id="299" r:id="rId43"/>
    <p:sldId id="300" r:id="rId44"/>
    <p:sldId id="301" r:id="rId45"/>
    <p:sldId id="306" r:id="rId46"/>
    <p:sldId id="307" r:id="rId47"/>
    <p:sldId id="315" r:id="rId48"/>
    <p:sldId id="316" r:id="rId49"/>
    <p:sldId id="317" r:id="rId50"/>
    <p:sldId id="318" r:id="rId51"/>
    <p:sldId id="319" r:id="rId52"/>
    <p:sldId id="320" r:id="rId53"/>
    <p:sldId id="321" r:id="rId54"/>
    <p:sldId id="322" r:id="rId55"/>
    <p:sldId id="323" r:id="rId56"/>
    <p:sldId id="324" r:id="rId57"/>
    <p:sldId id="325" r:id="rId58"/>
    <p:sldId id="326" r:id="rId59"/>
    <p:sldId id="329" r:id="rId60"/>
    <p:sldId id="328" r:id="rId61"/>
    <p:sldId id="332" r:id="rId62"/>
    <p:sldId id="333" r:id="rId63"/>
    <p:sldId id="334" r:id="rId64"/>
    <p:sldId id="335" r:id="rId6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462" autoAdjust="0"/>
  </p:normalViewPr>
  <p:slideViewPr>
    <p:cSldViewPr>
      <p:cViewPr varScale="1">
        <p:scale>
          <a:sx n="109" d="100"/>
          <a:sy n="109" d="100"/>
        </p:scale>
        <p:origin x="1674"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2A98F54-C6D2-4C0B-9456-0DBB7CBD9915}" type="datetimeFigureOut">
              <a:rPr lang="en-US" smtClean="0"/>
              <a:t>7/1/2021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AC9221-E1A8-407C-A085-40838C0462BC}" type="slidenum">
              <a:rPr lang="en-US" smtClean="0"/>
              <a:t>‹#›</a:t>
            </a:fld>
            <a:endParaRPr lang="en-US"/>
          </a:p>
        </p:txBody>
      </p:sp>
    </p:spTree>
    <p:extLst>
      <p:ext uri="{BB962C8B-B14F-4D97-AF65-F5344CB8AC3E}">
        <p14:creationId xmlns:p14="http://schemas.microsoft.com/office/powerpoint/2010/main" val="42434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Gửi</a:t>
            </a:r>
            <a:r>
              <a:rPr lang="en-US" dirty="0" smtClean="0"/>
              <a:t> </a:t>
            </a:r>
            <a:r>
              <a:rPr lang="en-US" dirty="0" err="1" smtClean="0"/>
              <a:t>đi</a:t>
            </a:r>
            <a:r>
              <a:rPr lang="en-US" baseline="0" dirty="0" smtClean="0"/>
              <a:t> ,</a:t>
            </a:r>
            <a:r>
              <a:rPr lang="en-US" baseline="0" dirty="0" err="1" smtClean="0"/>
              <a:t>nhận</a:t>
            </a:r>
            <a:r>
              <a:rPr lang="en-US" baseline="0" dirty="0" smtClean="0"/>
              <a:t> </a:t>
            </a:r>
            <a:r>
              <a:rPr lang="en-US" baseline="0" dirty="0" err="1" smtClean="0"/>
              <a:t>về</a:t>
            </a:r>
            <a:r>
              <a:rPr lang="en-US" baseline="0" dirty="0" smtClean="0"/>
              <a:t> ở </a:t>
            </a:r>
            <a:r>
              <a:rPr lang="en-US" baseline="0" dirty="0" err="1" smtClean="0"/>
              <a:t>mỗi</a:t>
            </a:r>
            <a:r>
              <a:rPr lang="en-US" baseline="0" dirty="0" smtClean="0"/>
              <a:t> request, res </a:t>
            </a:r>
            <a:r>
              <a:rPr lang="en-US" baseline="0" dirty="0" err="1" smtClean="0"/>
              <a:t>nó</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chủ</a:t>
            </a:r>
            <a:r>
              <a:rPr lang="en-US" baseline="0" dirty="0" smtClean="0"/>
              <a:t> </a:t>
            </a:r>
            <a:r>
              <a:rPr lang="en-US" baseline="0" dirty="0" err="1" smtClean="0"/>
              <a:t>yếu</a:t>
            </a:r>
            <a:r>
              <a:rPr lang="en-US" baseline="0" dirty="0" smtClean="0"/>
              <a:t> </a:t>
            </a:r>
            <a:r>
              <a:rPr lang="en-US" baseline="0" dirty="0" err="1" smtClean="0"/>
              <a:t>về</a:t>
            </a:r>
            <a:r>
              <a:rPr lang="en-US" baseline="0" dirty="0" smtClean="0"/>
              <a:t> client </a:t>
            </a:r>
            <a:r>
              <a:rPr lang="en-US" baseline="0" dirty="0" err="1" smtClean="0"/>
              <a:t>và</a:t>
            </a:r>
            <a:r>
              <a:rPr lang="en-US" baseline="0" dirty="0" smtClean="0"/>
              <a:t> server. CỤ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trình</a:t>
            </a:r>
            <a:r>
              <a:rPr lang="en-US" baseline="0" dirty="0" smtClean="0"/>
              <a:t> </a:t>
            </a:r>
            <a:r>
              <a:rPr lang="en-US" baseline="0" dirty="0" err="1" smtClean="0"/>
              <a:t>duyệt,cấu</a:t>
            </a:r>
            <a:r>
              <a:rPr lang="en-US" baseline="0" dirty="0" smtClean="0"/>
              <a:t> </a:t>
            </a:r>
            <a:r>
              <a:rPr lang="en-US" baseline="0" dirty="0" err="1" smtClean="0"/>
              <a:t>hình</a:t>
            </a:r>
            <a:r>
              <a:rPr lang="en-US" baseline="0" dirty="0" smtClean="0"/>
              <a:t> server, </a:t>
            </a:r>
            <a:r>
              <a:rPr lang="en-US" baseline="0" dirty="0" err="1" smtClean="0"/>
              <a:t>ngày</a:t>
            </a:r>
            <a:r>
              <a:rPr lang="en-US" baseline="0" dirty="0" smtClean="0"/>
              <a:t> </a:t>
            </a:r>
            <a:r>
              <a:rPr lang="en-US" baseline="0" dirty="0" err="1" smtClean="0"/>
              <a:t>tháng</a:t>
            </a:r>
            <a:r>
              <a:rPr lang="en-US" baseline="0" dirty="0" smtClean="0"/>
              <a:t> request page</a:t>
            </a:r>
          </a:p>
          <a:p>
            <a:r>
              <a:rPr lang="en-US" baseline="0" dirty="0" smtClean="0"/>
              <a:t>Http2 </a:t>
            </a:r>
            <a:r>
              <a:rPr lang="en-US" baseline="0" dirty="0" err="1" smtClean="0"/>
              <a:t>thì</a:t>
            </a:r>
            <a:r>
              <a:rPr lang="en-US" baseline="0" dirty="0" smtClean="0"/>
              <a:t> </a:t>
            </a:r>
            <a:r>
              <a:rPr lang="en-US" baseline="0" dirty="0" err="1" smtClean="0"/>
              <a:t>có</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compress </a:t>
            </a:r>
            <a:r>
              <a:rPr lang="en-US" baseline="0" dirty="0" err="1" smtClean="0"/>
              <a:t>là</a:t>
            </a:r>
            <a:r>
              <a:rPr lang="en-US" baseline="0" dirty="0" smtClean="0"/>
              <a:t> HPACK</a:t>
            </a:r>
          </a:p>
          <a:p>
            <a:r>
              <a:rPr lang="en-US" baseline="0" dirty="0" err="1" smtClean="0"/>
              <a:t>Reference:https</a:t>
            </a:r>
            <a:r>
              <a:rPr lang="en-US" baseline="0" smtClean="0"/>
              <a:t>://stackoverflow.com/questions/5333367/http-header-compression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5</a:t>
            </a:fld>
            <a:endParaRPr lang="en-US"/>
          </a:p>
        </p:txBody>
      </p:sp>
    </p:spTree>
    <p:extLst>
      <p:ext uri="{BB962C8B-B14F-4D97-AF65-F5344CB8AC3E}">
        <p14:creationId xmlns:p14="http://schemas.microsoft.com/office/powerpoint/2010/main" val="159058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gRPC</a:t>
            </a:r>
            <a:r>
              <a:rPr lang="vi-VN" sz="1200" b="0" i="0" kern="1200" dirty="0" smtClean="0">
                <a:solidFill>
                  <a:schemeClr val="tx1"/>
                </a:solidFill>
                <a:effectLst/>
                <a:latin typeface="+mn-lt"/>
                <a:ea typeface="+mn-ea"/>
                <a:cs typeface="+mn-cs"/>
              </a:rPr>
              <a:t>: một R</a:t>
            </a:r>
            <a:r>
              <a:rPr lang="en-US" sz="1200" b="0" i="0" kern="1200" dirty="0" smtClean="0">
                <a:solidFill>
                  <a:schemeClr val="tx1"/>
                </a:solidFill>
                <a:effectLst/>
                <a:latin typeface="+mn-lt"/>
                <a:ea typeface="+mn-ea"/>
                <a:cs typeface="+mn-cs"/>
              </a:rPr>
              <a:t>emote procedure call</a:t>
            </a:r>
            <a:r>
              <a:rPr lang="vi-VN" sz="1200" b="0" i="0" kern="1200" dirty="0" smtClean="0">
                <a:solidFill>
                  <a:schemeClr val="tx1"/>
                </a:solidFill>
                <a:effectLst/>
                <a:latin typeface="+mn-lt"/>
                <a:ea typeface="+mn-ea"/>
                <a:cs typeface="+mn-cs"/>
              </a:rPr>
              <a:t> framework của Google dùng để giúp thực hiện các giao tiếp gRPC một cách nhanh chóng, nhẹ nhàng và hiệu quả. gRPC đã mang RPC kết hợp với protobuf (một định dạng file, cùng chức năng như JSON, XML nhưng nhẹ hơn, nhanh hơn và đơn giản hơn) và HTTP2 - phiên bản mới của HTTP và có nhiều cải tiến về tính năng cũng như tốc độ.</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GRPC: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hiểu đơn giản là phương thức cho phép một client gọi đến một thủ tục hàm của server khác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10</a:t>
            </a:fld>
            <a:endParaRPr lang="en-US"/>
          </a:p>
        </p:txBody>
      </p:sp>
    </p:spTree>
    <p:extLst>
      <p:ext uri="{BB962C8B-B14F-4D97-AF65-F5344CB8AC3E}">
        <p14:creationId xmlns:p14="http://schemas.microsoft.com/office/powerpoint/2010/main" val="86806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tạo ra chuẩn sắp xếp mã hóa data với mục đích tạo buffer truyền và nhận giao tiếp một cách linh hoạt, hiệu quả, đơn giản và tăng tốc độ truyền nhận </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21</a:t>
            </a:fld>
            <a:endParaRPr lang="en-US"/>
          </a:p>
        </p:txBody>
      </p:sp>
    </p:spTree>
    <p:extLst>
      <p:ext uri="{BB962C8B-B14F-4D97-AF65-F5344CB8AC3E}">
        <p14:creationId xmlns:p14="http://schemas.microsoft.com/office/powerpoint/2010/main" val="397696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chuẩn sắp xếp mã hóa data với mục đích tạo buffer truyền và nhận giao tiếp một cách linh hoạt, hiệu quả, đơn giản và tăng tốc độ truyền nhận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nhanh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22</a:t>
            </a:fld>
            <a:endParaRPr lang="en-US"/>
          </a:p>
        </p:txBody>
      </p:sp>
    </p:spTree>
    <p:extLst>
      <p:ext uri="{BB962C8B-B14F-4D97-AF65-F5344CB8AC3E}">
        <p14:creationId xmlns:p14="http://schemas.microsoft.com/office/powerpoint/2010/main" val="35258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17" name="bg object 17"/>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sp>
        <p:nvSpPr>
          <p:cNvPr id="18" name="bg object 18"/>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9" name="bg object 19"/>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ctrTitle"/>
          </p:nvPr>
        </p:nvSpPr>
        <p:spPr>
          <a:xfrm>
            <a:off x="802475" y="1374138"/>
            <a:ext cx="7539049" cy="6654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4138"/>
            <a:ext cx="7539049" cy="1303655"/>
          </a:xfrm>
          <a:prstGeom prst="rect">
            <a:avLst/>
          </a:prstGeom>
        </p:spPr>
        <p:txBody>
          <a:bodyPr wrap="square" lIns="0" tIns="0" rIns="0" bIns="0">
            <a:spAutoFit/>
          </a:bodyPr>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911301" y="1560173"/>
            <a:ext cx="7321396" cy="2501900"/>
          </a:xfrm>
          <a:prstGeom prst="rect">
            <a:avLst/>
          </a:prstGeom>
        </p:spPr>
        <p:txBody>
          <a:bodyPr wrap="square" lIns="0" tIns="0" rIns="0" bIns="0">
            <a:spAutoFit/>
          </a:bodyPr>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75" y="1374138"/>
            <a:ext cx="6904355" cy="665480"/>
          </a:xfrm>
          <a:prstGeom prst="rect">
            <a:avLst/>
          </a:prstGeom>
        </p:spPr>
        <p:txBody>
          <a:bodyPr vert="horz" wrap="square" lIns="0" tIns="12700" rIns="0" bIns="0" rtlCol="0">
            <a:spAutoFit/>
          </a:bodyPr>
          <a:lstStyle/>
          <a:p>
            <a:pPr marL="12700">
              <a:lnSpc>
                <a:spcPct val="100000"/>
              </a:lnSpc>
              <a:spcBef>
                <a:spcPts val="100"/>
              </a:spcBef>
            </a:pPr>
            <a:r>
              <a:rPr sz="4200" b="1" spc="160" dirty="0">
                <a:solidFill>
                  <a:srgbClr val="1A1A1A"/>
                </a:solidFill>
                <a:latin typeface="Trebuchet MS"/>
                <a:cs typeface="Trebuchet MS"/>
              </a:rPr>
              <a:t>A</a:t>
            </a:r>
            <a:r>
              <a:rPr sz="4200" b="1" spc="-385" dirty="0">
                <a:solidFill>
                  <a:srgbClr val="1A1A1A"/>
                </a:solidFill>
                <a:latin typeface="Trebuchet MS"/>
                <a:cs typeface="Trebuchet MS"/>
              </a:rPr>
              <a:t> </a:t>
            </a:r>
            <a:r>
              <a:rPr sz="4200" b="1" spc="305" dirty="0">
                <a:solidFill>
                  <a:srgbClr val="1A1A1A"/>
                </a:solidFill>
                <a:latin typeface="Trebuchet MS"/>
                <a:cs typeface="Trebuchet MS"/>
              </a:rPr>
              <a:t>C</a:t>
            </a:r>
            <a:r>
              <a:rPr sz="4200" b="1" spc="175" dirty="0">
                <a:solidFill>
                  <a:srgbClr val="1A1A1A"/>
                </a:solidFill>
                <a:latin typeface="Trebuchet MS"/>
                <a:cs typeface="Trebuchet MS"/>
              </a:rPr>
              <a:t>ompl</a:t>
            </a:r>
            <a:r>
              <a:rPr sz="4200" b="1" spc="155" dirty="0">
                <a:solidFill>
                  <a:srgbClr val="1A1A1A"/>
                </a:solidFill>
                <a:latin typeface="Trebuchet MS"/>
                <a:cs typeface="Trebuchet MS"/>
              </a:rPr>
              <a:t>e</a:t>
            </a:r>
            <a:r>
              <a:rPr sz="4200" b="1" spc="-85" dirty="0">
                <a:solidFill>
                  <a:srgbClr val="1A1A1A"/>
                </a:solidFill>
                <a:latin typeface="Trebuchet MS"/>
                <a:cs typeface="Trebuchet MS"/>
              </a:rPr>
              <a:t>t</a:t>
            </a:r>
            <a:r>
              <a:rPr sz="4200" b="1" spc="100" dirty="0">
                <a:solidFill>
                  <a:srgbClr val="1A1A1A"/>
                </a:solidFill>
                <a:latin typeface="Trebuchet MS"/>
                <a:cs typeface="Trebuchet MS"/>
              </a:rPr>
              <a:t>e</a:t>
            </a:r>
            <a:r>
              <a:rPr sz="4200" b="1" spc="-260" dirty="0">
                <a:solidFill>
                  <a:srgbClr val="1A1A1A"/>
                </a:solidFill>
                <a:latin typeface="Trebuchet MS"/>
                <a:cs typeface="Trebuchet MS"/>
              </a:rPr>
              <a:t> </a:t>
            </a:r>
            <a:r>
              <a:rPr sz="4200" b="1" spc="105" dirty="0">
                <a:solidFill>
                  <a:srgbClr val="1A1A1A"/>
                </a:solidFill>
                <a:latin typeface="Trebuchet MS"/>
                <a:cs typeface="Trebuchet MS"/>
              </a:rPr>
              <a:t>Guide</a:t>
            </a:r>
            <a:r>
              <a:rPr sz="4200" b="1" spc="-375" dirty="0">
                <a:solidFill>
                  <a:srgbClr val="1A1A1A"/>
                </a:solidFill>
                <a:latin typeface="Trebuchet MS"/>
                <a:cs typeface="Trebuchet MS"/>
              </a:rPr>
              <a:t> </a:t>
            </a:r>
            <a:r>
              <a:rPr sz="4200" b="1" spc="-385" dirty="0">
                <a:solidFill>
                  <a:srgbClr val="1A1A1A"/>
                </a:solidFill>
                <a:latin typeface="Trebuchet MS"/>
                <a:cs typeface="Trebuchet MS"/>
              </a:rPr>
              <a:t>T</a:t>
            </a:r>
            <a:r>
              <a:rPr sz="4200" b="1" spc="165" dirty="0">
                <a:solidFill>
                  <a:srgbClr val="1A1A1A"/>
                </a:solidFill>
                <a:latin typeface="Trebuchet MS"/>
                <a:cs typeface="Trebuchet MS"/>
              </a:rPr>
              <a:t>o</a:t>
            </a:r>
            <a:r>
              <a:rPr sz="4200" b="1" spc="-260" dirty="0">
                <a:solidFill>
                  <a:srgbClr val="1A1A1A"/>
                </a:solidFill>
                <a:latin typeface="Trebuchet MS"/>
                <a:cs typeface="Trebuchet MS"/>
              </a:rPr>
              <a:t> </a:t>
            </a:r>
            <a:r>
              <a:rPr sz="4200" b="1" spc="310" dirty="0">
                <a:solidFill>
                  <a:srgbClr val="1A1A1A"/>
                </a:solidFill>
                <a:latin typeface="Trebuchet MS"/>
                <a:cs typeface="Trebuchet MS"/>
              </a:rPr>
              <a:t>gRPC</a:t>
            </a:r>
            <a:endParaRPr sz="4200" dirty="0">
              <a:latin typeface="Trebuchet MS"/>
              <a:cs typeface="Trebuchet MS"/>
            </a:endParaRPr>
          </a:p>
        </p:txBody>
      </p:sp>
      <p:sp>
        <p:nvSpPr>
          <p:cNvPr id="3" name="object 3"/>
          <p:cNvSpPr txBox="1"/>
          <p:nvPr/>
        </p:nvSpPr>
        <p:spPr>
          <a:xfrm>
            <a:off x="844477" y="2635631"/>
            <a:ext cx="1921510" cy="299720"/>
          </a:xfrm>
          <a:prstGeom prst="rect">
            <a:avLst/>
          </a:prstGeom>
        </p:spPr>
        <p:txBody>
          <a:bodyPr vert="horz" wrap="square" lIns="0" tIns="12700" rIns="0" bIns="0" rtlCol="0">
            <a:spAutoFit/>
          </a:bodyPr>
          <a:lstStyle/>
          <a:p>
            <a:pPr marL="12700">
              <a:lnSpc>
                <a:spcPct val="100000"/>
              </a:lnSpc>
              <a:spcBef>
                <a:spcPts val="100"/>
              </a:spcBef>
            </a:pPr>
            <a:r>
              <a:rPr sz="1800" b="1" i="1" spc="-185" dirty="0">
                <a:solidFill>
                  <a:srgbClr val="595959"/>
                </a:solidFill>
                <a:latin typeface="Trebuchet MS"/>
                <a:cs typeface="Trebuchet MS"/>
              </a:rPr>
              <a:t>F</a:t>
            </a:r>
            <a:r>
              <a:rPr sz="1800" b="1" i="1" spc="-130" dirty="0">
                <a:solidFill>
                  <a:srgbClr val="595959"/>
                </a:solidFill>
                <a:latin typeface="Trebuchet MS"/>
                <a:cs typeface="Trebuchet MS"/>
              </a:rPr>
              <a:t>or</a:t>
            </a:r>
            <a:r>
              <a:rPr sz="1800" b="1" i="1" spc="-195" dirty="0">
                <a:solidFill>
                  <a:srgbClr val="595959"/>
                </a:solidFill>
                <a:latin typeface="Trebuchet MS"/>
                <a:cs typeface="Trebuchet MS"/>
              </a:rPr>
              <a:t> </a:t>
            </a:r>
            <a:r>
              <a:rPr sz="1800" b="1" i="1" spc="-140" dirty="0">
                <a:solidFill>
                  <a:srgbClr val="595959"/>
                </a:solidFill>
                <a:latin typeface="Trebuchet MS"/>
                <a:cs typeface="Trebuchet MS"/>
              </a:rPr>
              <a:t>Ja</a:t>
            </a:r>
            <a:r>
              <a:rPr sz="1800" b="1" i="1" spc="-170" dirty="0">
                <a:solidFill>
                  <a:srgbClr val="595959"/>
                </a:solidFill>
                <a:latin typeface="Trebuchet MS"/>
                <a:cs typeface="Trebuchet MS"/>
              </a:rPr>
              <a:t>v</a:t>
            </a:r>
            <a:r>
              <a:rPr sz="1800" b="1" i="1" spc="-140" dirty="0">
                <a:solidFill>
                  <a:srgbClr val="595959"/>
                </a:solidFill>
                <a:latin typeface="Trebuchet MS"/>
                <a:cs typeface="Trebuchet MS"/>
              </a:rPr>
              <a:t>a</a:t>
            </a:r>
            <a:r>
              <a:rPr sz="1800" b="1" i="1" spc="-200" dirty="0">
                <a:solidFill>
                  <a:srgbClr val="595959"/>
                </a:solidFill>
                <a:latin typeface="Trebuchet MS"/>
                <a:cs typeface="Trebuchet MS"/>
              </a:rPr>
              <a:t> </a:t>
            </a:r>
            <a:r>
              <a:rPr sz="1800" b="1" i="1" spc="-50" dirty="0">
                <a:solidFill>
                  <a:srgbClr val="595959"/>
                </a:solidFill>
                <a:latin typeface="Trebuchet MS"/>
                <a:cs typeface="Trebuchet MS"/>
              </a:rPr>
              <a:t>De</a:t>
            </a:r>
            <a:r>
              <a:rPr sz="1800" b="1" i="1" spc="-80" dirty="0">
                <a:solidFill>
                  <a:srgbClr val="595959"/>
                </a:solidFill>
                <a:latin typeface="Trebuchet MS"/>
                <a:cs typeface="Trebuchet MS"/>
              </a:rPr>
              <a:t>v</a:t>
            </a:r>
            <a:r>
              <a:rPr sz="1800" b="1" i="1" spc="-135" dirty="0">
                <a:solidFill>
                  <a:srgbClr val="595959"/>
                </a:solidFill>
                <a:latin typeface="Trebuchet MS"/>
                <a:cs typeface="Trebuchet MS"/>
              </a:rPr>
              <a:t>elopers</a:t>
            </a:r>
            <a:endParaRPr sz="1800">
              <a:latin typeface="Trebuchet MS"/>
              <a:cs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88709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endParaRPr sz="2600"/>
          </a:p>
        </p:txBody>
      </p:sp>
      <p:sp>
        <p:nvSpPr>
          <p:cNvPr id="3" name="object 3"/>
          <p:cNvSpPr txBox="1"/>
          <p:nvPr/>
        </p:nvSpPr>
        <p:spPr>
          <a:xfrm>
            <a:off x="880737" y="1555605"/>
            <a:ext cx="2110105" cy="1628651"/>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60" dirty="0">
                <a:solidFill>
                  <a:srgbClr val="595959"/>
                </a:solidFill>
                <a:latin typeface="Tahoma"/>
                <a:cs typeface="Tahoma"/>
              </a:rPr>
              <a:t>D</a:t>
            </a:r>
            <a:r>
              <a:rPr sz="1500" spc="25" dirty="0">
                <a:solidFill>
                  <a:srgbClr val="595959"/>
                </a:solidFill>
                <a:latin typeface="Tahoma"/>
                <a:cs typeface="Tahoma"/>
              </a:rPr>
              <a:t>e</a:t>
            </a:r>
            <a:r>
              <a:rPr sz="1500" dirty="0">
                <a:solidFill>
                  <a:srgbClr val="595959"/>
                </a:solidFill>
                <a:latin typeface="Tahoma"/>
                <a:cs typeface="Tahoma"/>
              </a:rPr>
              <a:t>v</a:t>
            </a:r>
            <a:r>
              <a:rPr sz="1500" spc="10" dirty="0">
                <a:solidFill>
                  <a:srgbClr val="595959"/>
                </a:solidFill>
                <a:latin typeface="Tahoma"/>
                <a:cs typeface="Tahoma"/>
              </a:rPr>
              <a:t>eloped</a:t>
            </a:r>
            <a:r>
              <a:rPr sz="1500" spc="-180" dirty="0">
                <a:solidFill>
                  <a:srgbClr val="595959"/>
                </a:solidFill>
                <a:latin typeface="Tahoma"/>
                <a:cs typeface="Tahoma"/>
              </a:rPr>
              <a:t> </a:t>
            </a:r>
            <a:r>
              <a:rPr sz="1500" spc="15" dirty="0">
                <a:solidFill>
                  <a:srgbClr val="595959"/>
                </a:solidFill>
                <a:latin typeface="Tahoma"/>
                <a:cs typeface="Tahoma"/>
              </a:rPr>
              <a:t>at</a:t>
            </a:r>
            <a:r>
              <a:rPr sz="1500" spc="-180" dirty="0">
                <a:solidFill>
                  <a:srgbClr val="595959"/>
                </a:solidFill>
                <a:latin typeface="Tahoma"/>
                <a:cs typeface="Tahoma"/>
              </a:rPr>
              <a:t> </a:t>
            </a:r>
            <a:r>
              <a:rPr sz="1500" spc="15" dirty="0">
                <a:solidFill>
                  <a:srgbClr val="595959"/>
                </a:solidFill>
                <a:latin typeface="Tahoma"/>
                <a:cs typeface="Tahoma"/>
              </a:rPr>
              <a:t>Google</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5" dirty="0">
                <a:solidFill>
                  <a:srgbClr val="595959"/>
                </a:solidFill>
                <a:latin typeface="Tahoma"/>
                <a:cs typeface="Tahoma"/>
              </a:rPr>
              <a:t>Inspired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r>
              <a:rPr sz="1500" spc="-180" dirty="0">
                <a:solidFill>
                  <a:srgbClr val="595959"/>
                </a:solidFill>
                <a:latin typeface="Tahoma"/>
                <a:cs typeface="Tahoma"/>
              </a:rPr>
              <a:t> </a:t>
            </a:r>
            <a:r>
              <a:rPr sz="1500" spc="5" dirty="0">
                <a:solidFill>
                  <a:srgbClr val="595959"/>
                </a:solidFill>
                <a:latin typeface="Tahoma"/>
                <a:cs typeface="Tahoma"/>
              </a:rPr>
              <a:t>Stub</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dirty="0">
                <a:solidFill>
                  <a:srgbClr val="595959"/>
                </a:solidFill>
                <a:latin typeface="Tahoma"/>
                <a:cs typeface="Tahoma"/>
              </a:rPr>
              <a:t>Released</a:t>
            </a:r>
            <a:r>
              <a:rPr sz="1500" spc="-180" dirty="0">
                <a:solidFill>
                  <a:srgbClr val="595959"/>
                </a:solidFill>
                <a:latin typeface="Tahoma"/>
                <a:cs typeface="Tahoma"/>
              </a:rPr>
              <a:t> </a:t>
            </a:r>
            <a:r>
              <a:rPr sz="1500" spc="15" dirty="0">
                <a:solidFill>
                  <a:srgbClr val="595959"/>
                </a:solidFill>
                <a:latin typeface="Tahoma"/>
                <a:cs typeface="Tahoma"/>
              </a:rPr>
              <a:t>in</a:t>
            </a:r>
            <a:r>
              <a:rPr sz="1500" spc="-180" dirty="0">
                <a:solidFill>
                  <a:srgbClr val="595959"/>
                </a:solidFill>
                <a:latin typeface="Tahoma"/>
                <a:cs typeface="Tahoma"/>
              </a:rPr>
              <a:t> </a:t>
            </a:r>
            <a:r>
              <a:rPr sz="1500" spc="50" dirty="0">
                <a:solidFill>
                  <a:srgbClr val="595959"/>
                </a:solidFill>
                <a:latin typeface="Tahoma"/>
                <a:cs typeface="Tahoma"/>
              </a:rPr>
              <a:t>2016</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30" dirty="0">
                <a:solidFill>
                  <a:srgbClr val="595959"/>
                </a:solidFill>
                <a:latin typeface="Tahoma"/>
                <a:cs typeface="Tahoma"/>
              </a:rPr>
              <a:t>Adopted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55" dirty="0">
                <a:solidFill>
                  <a:srgbClr val="595959"/>
                </a:solidFill>
                <a:latin typeface="Tahoma"/>
                <a:cs typeface="Tahoma"/>
              </a:rPr>
              <a:t>Netﬂix</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45" dirty="0" smtClean="0">
                <a:solidFill>
                  <a:srgbClr val="595959"/>
                </a:solidFill>
                <a:latin typeface="Tahoma"/>
                <a:cs typeface="Tahoma"/>
              </a:rPr>
              <a:t>Microsoft</a:t>
            </a:r>
            <a:endParaRPr sz="1500" dirty="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888468" y="1708148"/>
            <a:ext cx="563562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5" dirty="0">
                <a:solidFill>
                  <a:srgbClr val="595959"/>
                </a:solidFill>
                <a:latin typeface="Tahoma"/>
                <a:cs typeface="Tahoma"/>
              </a:rPr>
              <a:t>1.1</a:t>
            </a:r>
            <a:r>
              <a:rPr sz="1400" spc="-170" dirty="0">
                <a:solidFill>
                  <a:srgbClr val="595959"/>
                </a:solidFill>
                <a:latin typeface="Tahoma"/>
                <a:cs typeface="Tahoma"/>
              </a:rPr>
              <a:t> </a:t>
            </a:r>
            <a:r>
              <a:rPr sz="1400" spc="-5" dirty="0">
                <a:solidFill>
                  <a:srgbClr val="595959"/>
                </a:solidFill>
                <a:latin typeface="Tahoma"/>
                <a:cs typeface="Tahoma"/>
              </a:rPr>
              <a:t>was</a:t>
            </a:r>
            <a:r>
              <a:rPr sz="1400" spc="-170" dirty="0">
                <a:solidFill>
                  <a:srgbClr val="595959"/>
                </a:solidFill>
                <a:latin typeface="Tahoma"/>
                <a:cs typeface="Tahoma"/>
              </a:rPr>
              <a:t> </a:t>
            </a:r>
            <a:r>
              <a:rPr sz="1400" spc="5" dirty="0">
                <a:solidFill>
                  <a:srgbClr val="595959"/>
                </a:solidFill>
                <a:latin typeface="Tahoma"/>
                <a:cs typeface="Tahoma"/>
              </a:rPr>
              <a:t>released</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45" dirty="0">
                <a:solidFill>
                  <a:srgbClr val="595959"/>
                </a:solidFill>
                <a:latin typeface="Tahoma"/>
                <a:cs typeface="Tahoma"/>
              </a:rPr>
              <a:t>1997</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65" dirty="0">
                <a:solidFill>
                  <a:srgbClr val="595959"/>
                </a:solidFill>
                <a:latin typeface="Tahoma"/>
                <a:cs typeface="Tahoma"/>
              </a:rPr>
              <a:t>T</a:t>
            </a:r>
            <a:r>
              <a:rPr sz="1400" spc="100" dirty="0">
                <a:solidFill>
                  <a:srgbClr val="595959"/>
                </a:solidFill>
                <a:latin typeface="Tahoma"/>
                <a:cs typeface="Tahoma"/>
              </a:rPr>
              <a:t>CP</a:t>
            </a:r>
            <a:r>
              <a:rPr sz="1400" spc="-170" dirty="0">
                <a:solidFill>
                  <a:srgbClr val="595959"/>
                </a:solidFill>
                <a:latin typeface="Tahoma"/>
                <a:cs typeface="Tahoma"/>
              </a:rPr>
              <a:t> </a:t>
            </a:r>
            <a:r>
              <a:rPr sz="1400" spc="10" dirty="0">
                <a:solidFill>
                  <a:srgbClr val="595959"/>
                </a:solidFill>
                <a:latin typeface="Tahoma"/>
                <a:cs typeface="Tahoma"/>
              </a:rPr>
              <a:t>connection</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45" dirty="0">
                <a:solidFill>
                  <a:srgbClr val="595959"/>
                </a:solidFill>
                <a:latin typeface="Tahoma"/>
                <a:cs typeface="Tahoma"/>
              </a:rPr>
              <a:t>3</a:t>
            </a:r>
            <a:r>
              <a:rPr sz="1400" spc="-170" dirty="0">
                <a:solidFill>
                  <a:srgbClr val="595959"/>
                </a:solidFill>
                <a:latin typeface="Tahoma"/>
                <a:cs typeface="Tahoma"/>
              </a:rPr>
              <a:t> </a:t>
            </a:r>
            <a:r>
              <a:rPr sz="1400" dirty="0">
                <a:solidFill>
                  <a:srgbClr val="595959"/>
                </a:solidFill>
                <a:latin typeface="Tahoma"/>
                <a:cs typeface="Tahoma"/>
              </a:rPr>
              <a:t>w</a:t>
            </a:r>
            <a:r>
              <a:rPr sz="1400" spc="-25" dirty="0">
                <a:solidFill>
                  <a:srgbClr val="595959"/>
                </a:solidFill>
                <a:latin typeface="Tahoma"/>
                <a:cs typeface="Tahoma"/>
              </a:rPr>
              <a:t>a</a:t>
            </a:r>
            <a:r>
              <a:rPr sz="1400" spc="15" dirty="0">
                <a:solidFill>
                  <a:srgbClr val="595959"/>
                </a:solidFill>
                <a:latin typeface="Tahoma"/>
                <a:cs typeface="Tahoma"/>
              </a:rPr>
              <a:t>y</a:t>
            </a:r>
            <a:r>
              <a:rPr sz="1400" spc="-170" dirty="0">
                <a:solidFill>
                  <a:srgbClr val="595959"/>
                </a:solidFill>
                <a:latin typeface="Tahoma"/>
                <a:cs typeface="Tahoma"/>
              </a:rPr>
              <a:t> </a:t>
            </a:r>
            <a:r>
              <a:rPr sz="1400" spc="-5" dirty="0">
                <a:solidFill>
                  <a:srgbClr val="595959"/>
                </a:solidFill>
                <a:latin typeface="Tahoma"/>
                <a:cs typeface="Tahoma"/>
              </a:rPr>
              <a:t>handsha</a:t>
            </a:r>
            <a:r>
              <a:rPr sz="1400" spc="-5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5" dirty="0">
                <a:solidFill>
                  <a:srgbClr val="595959"/>
                </a:solidFill>
                <a:latin typeface="Tahoma"/>
                <a:cs typeface="Tahoma"/>
              </a:rPr>
              <a:t>process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Signiﬁcant</a:t>
            </a:r>
            <a:r>
              <a:rPr sz="1400" spc="-170" dirty="0">
                <a:solidFill>
                  <a:srgbClr val="595959"/>
                </a:solidFill>
                <a:latin typeface="Tahoma"/>
                <a:cs typeface="Tahoma"/>
              </a:rPr>
              <a:t> </a:t>
            </a:r>
            <a:r>
              <a:rPr sz="1400" dirty="0">
                <a:solidFill>
                  <a:srgbClr val="595959"/>
                </a:solidFill>
                <a:latin typeface="Tahoma"/>
                <a:cs typeface="Tahoma"/>
              </a:rPr>
              <a:t>amount</a:t>
            </a:r>
            <a:r>
              <a:rPr sz="1400" spc="-165" dirty="0">
                <a:solidFill>
                  <a:srgbClr val="595959"/>
                </a:solidFill>
                <a:latin typeface="Tahoma"/>
                <a:cs typeface="Tahoma"/>
              </a:rPr>
              <a:t> </a:t>
            </a:r>
            <a:r>
              <a:rPr sz="1400" spc="20" dirty="0">
                <a:solidFill>
                  <a:srgbClr val="595959"/>
                </a:solidFill>
                <a:latin typeface="Tahoma"/>
                <a:cs typeface="Tahoma"/>
              </a:rPr>
              <a:t>of</a:t>
            </a:r>
            <a:r>
              <a:rPr sz="1400" spc="-165" dirty="0">
                <a:solidFill>
                  <a:srgbClr val="595959"/>
                </a:solidFill>
                <a:latin typeface="Tahoma"/>
                <a:cs typeface="Tahoma"/>
              </a:rPr>
              <a:t> </a:t>
            </a:r>
            <a:r>
              <a:rPr sz="1400" spc="15" dirty="0">
                <a:solidFill>
                  <a:srgbClr val="595959"/>
                </a:solidFill>
                <a:latin typeface="Tahoma"/>
                <a:cs typeface="Tahoma"/>
              </a:rPr>
              <a:t>time</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5" dirty="0">
                <a:solidFill>
                  <a:srgbClr val="595959"/>
                </a:solidFill>
                <a:latin typeface="Tahoma"/>
                <a:cs typeface="Tahoma"/>
              </a:rPr>
              <a:t>spent</a:t>
            </a:r>
            <a:r>
              <a:rPr sz="1400" spc="-165" dirty="0">
                <a:solidFill>
                  <a:srgbClr val="595959"/>
                </a:solidFill>
                <a:latin typeface="Tahoma"/>
                <a:cs typeface="Tahoma"/>
              </a:rPr>
              <a:t> </a:t>
            </a:r>
            <a:r>
              <a:rPr sz="1400" spc="15" dirty="0">
                <a:solidFill>
                  <a:srgbClr val="595959"/>
                </a:solidFill>
                <a:latin typeface="Tahoma"/>
                <a:cs typeface="Tahoma"/>
              </a:rPr>
              <a:t>in</a:t>
            </a:r>
            <a:r>
              <a:rPr sz="1400" spc="-165" dirty="0">
                <a:solidFill>
                  <a:srgbClr val="595959"/>
                </a:solidFill>
                <a:latin typeface="Tahoma"/>
                <a:cs typeface="Tahoma"/>
              </a:rPr>
              <a:t> </a:t>
            </a:r>
            <a:r>
              <a:rPr sz="1400" dirty="0">
                <a:solidFill>
                  <a:srgbClr val="595959"/>
                </a:solidFill>
                <a:latin typeface="Tahoma"/>
                <a:cs typeface="Tahoma"/>
              </a:rPr>
              <a:t>establishing</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connection</a:t>
            </a:r>
            <a:endParaRPr sz="1400">
              <a:latin typeface="Tahoma"/>
              <a:cs typeface="Tahoma"/>
            </a:endParaRPr>
          </a:p>
        </p:txBody>
      </p:sp>
      <p:sp>
        <p:nvSpPr>
          <p:cNvPr id="4" name="object 4"/>
          <p:cNvSpPr txBox="1"/>
          <p:nvPr/>
        </p:nvSpPr>
        <p:spPr>
          <a:xfrm>
            <a:off x="2429299"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sp>
        <p:nvSpPr>
          <p:cNvPr id="5" name="object 5"/>
          <p:cNvSpPr txBox="1"/>
          <p:nvPr/>
        </p:nvSpPr>
        <p:spPr>
          <a:xfrm>
            <a:off x="5731900"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Service</a:t>
            </a:r>
            <a:r>
              <a:rPr sz="1400" spc="-50" dirty="0">
                <a:latin typeface="Arial MT"/>
                <a:cs typeface="Arial MT"/>
              </a:rPr>
              <a:t> </a:t>
            </a:r>
            <a:r>
              <a:rPr sz="1400" dirty="0">
                <a:latin typeface="Arial MT"/>
                <a:cs typeface="Arial MT"/>
              </a:rPr>
              <a:t>B</a:t>
            </a:r>
            <a:endParaRPr sz="1400">
              <a:latin typeface="Arial MT"/>
              <a:cs typeface="Arial MT"/>
            </a:endParaRPr>
          </a:p>
        </p:txBody>
      </p:sp>
      <p:grpSp>
        <p:nvGrpSpPr>
          <p:cNvPr id="6" name="object 6"/>
          <p:cNvGrpSpPr/>
          <p:nvPr/>
        </p:nvGrpSpPr>
        <p:grpSpPr>
          <a:xfrm>
            <a:off x="3410687" y="2573962"/>
            <a:ext cx="2330450" cy="706120"/>
            <a:chOff x="3410687" y="2573962"/>
            <a:chExt cx="2330450" cy="706120"/>
          </a:xfrm>
        </p:grpSpPr>
        <p:sp>
          <p:nvSpPr>
            <p:cNvPr id="7" name="object 7"/>
            <p:cNvSpPr/>
            <p:nvPr/>
          </p:nvSpPr>
          <p:spPr>
            <a:xfrm>
              <a:off x="3415450" y="2578724"/>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8" name="object 8"/>
            <p:cNvSpPr/>
            <p:nvPr/>
          </p:nvSpPr>
          <p:spPr>
            <a:xfrm>
              <a:off x="3415450" y="2578724"/>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sp>
          <p:nvSpPr>
            <p:cNvPr id="9" name="object 9"/>
            <p:cNvSpPr/>
            <p:nvPr/>
          </p:nvSpPr>
          <p:spPr>
            <a:xfrm>
              <a:off x="3415450" y="2811649"/>
              <a:ext cx="2320925" cy="230504"/>
            </a:xfrm>
            <a:custGeom>
              <a:avLst/>
              <a:gdLst/>
              <a:ahLst/>
              <a:cxnLst/>
              <a:rect l="l" t="t" r="r" b="b"/>
              <a:pathLst>
                <a:path w="2320925" h="230505">
                  <a:moveTo>
                    <a:pt x="115049" y="230099"/>
                  </a:moveTo>
                  <a:lnTo>
                    <a:pt x="0" y="115049"/>
                  </a:lnTo>
                  <a:lnTo>
                    <a:pt x="115049" y="0"/>
                  </a:lnTo>
                  <a:lnTo>
                    <a:pt x="115049" y="57524"/>
                  </a:lnTo>
                  <a:lnTo>
                    <a:pt x="2320799" y="57524"/>
                  </a:lnTo>
                  <a:lnTo>
                    <a:pt x="2320799" y="172574"/>
                  </a:lnTo>
                  <a:lnTo>
                    <a:pt x="115049" y="172574"/>
                  </a:lnTo>
                  <a:lnTo>
                    <a:pt x="115049" y="230099"/>
                  </a:lnTo>
                  <a:close/>
                </a:path>
              </a:pathLst>
            </a:custGeom>
            <a:solidFill>
              <a:srgbClr val="F4CCCC"/>
            </a:solidFill>
          </p:spPr>
          <p:txBody>
            <a:bodyPr wrap="square" lIns="0" tIns="0" rIns="0" bIns="0" rtlCol="0"/>
            <a:lstStyle/>
            <a:p>
              <a:endParaRPr/>
            </a:p>
          </p:txBody>
        </p:sp>
        <p:sp>
          <p:nvSpPr>
            <p:cNvPr id="10" name="object 10"/>
            <p:cNvSpPr/>
            <p:nvPr/>
          </p:nvSpPr>
          <p:spPr>
            <a:xfrm>
              <a:off x="3415450" y="2811649"/>
              <a:ext cx="2320925" cy="230504"/>
            </a:xfrm>
            <a:custGeom>
              <a:avLst/>
              <a:gdLst/>
              <a:ahLst/>
              <a:cxnLst/>
              <a:rect l="l" t="t" r="r" b="b"/>
              <a:pathLst>
                <a:path w="2320925" h="230505">
                  <a:moveTo>
                    <a:pt x="0" y="115049"/>
                  </a:moveTo>
                  <a:lnTo>
                    <a:pt x="115049" y="0"/>
                  </a:lnTo>
                  <a:lnTo>
                    <a:pt x="115049" y="57524"/>
                  </a:lnTo>
                  <a:lnTo>
                    <a:pt x="2320799" y="57524"/>
                  </a:lnTo>
                  <a:lnTo>
                    <a:pt x="2320799" y="172574"/>
                  </a:lnTo>
                  <a:lnTo>
                    <a:pt x="115049" y="172574"/>
                  </a:lnTo>
                  <a:lnTo>
                    <a:pt x="115049" y="230099"/>
                  </a:lnTo>
                  <a:lnTo>
                    <a:pt x="0" y="115049"/>
                  </a:lnTo>
                  <a:close/>
                </a:path>
              </a:pathLst>
            </a:custGeom>
            <a:ln w="9524">
              <a:solidFill>
                <a:srgbClr val="1A1A1A"/>
              </a:solidFill>
            </a:ln>
          </p:spPr>
          <p:txBody>
            <a:bodyPr wrap="square" lIns="0" tIns="0" rIns="0" bIns="0" rtlCol="0"/>
            <a:lstStyle/>
            <a:p>
              <a:endParaRPr/>
            </a:p>
          </p:txBody>
        </p:sp>
        <p:sp>
          <p:nvSpPr>
            <p:cNvPr id="11" name="object 11"/>
            <p:cNvSpPr/>
            <p:nvPr/>
          </p:nvSpPr>
          <p:spPr>
            <a:xfrm>
              <a:off x="3415450" y="3058699"/>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12" name="object 12"/>
            <p:cNvSpPr/>
            <p:nvPr/>
          </p:nvSpPr>
          <p:spPr>
            <a:xfrm>
              <a:off x="3415450" y="3058699"/>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grpSp>
      <p:grpSp>
        <p:nvGrpSpPr>
          <p:cNvPr id="13" name="object 13"/>
          <p:cNvGrpSpPr/>
          <p:nvPr/>
        </p:nvGrpSpPr>
        <p:grpSpPr>
          <a:xfrm>
            <a:off x="3421237" y="3533912"/>
            <a:ext cx="2301875" cy="281940"/>
            <a:chOff x="3421237" y="3533912"/>
            <a:chExt cx="2301875" cy="281940"/>
          </a:xfrm>
        </p:grpSpPr>
        <p:sp>
          <p:nvSpPr>
            <p:cNvPr id="14" name="object 14"/>
            <p:cNvSpPr/>
            <p:nvPr/>
          </p:nvSpPr>
          <p:spPr>
            <a:xfrm>
              <a:off x="3425999" y="3538675"/>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5" name="object 15"/>
            <p:cNvSpPr/>
            <p:nvPr/>
          </p:nvSpPr>
          <p:spPr>
            <a:xfrm>
              <a:off x="3425999" y="3538675"/>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4129432" y="3590628"/>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6029499" y="2188399"/>
            <a:ext cx="1377315" cy="126873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spcBef>
                <a:spcPts val="30"/>
              </a:spcBef>
            </a:pPr>
            <a:endParaRPr sz="2050">
              <a:latin typeface="Times New Roman"/>
              <a:cs typeface="Times New Roman"/>
            </a:endParaRPr>
          </a:p>
          <a:p>
            <a:pPr marL="220979">
              <a:lnSpc>
                <a:spcPct val="100000"/>
              </a:lnSpc>
            </a:pPr>
            <a:r>
              <a:rPr sz="1400" spc="-15" dirty="0">
                <a:latin typeface="Arial MT"/>
                <a:cs typeface="Arial MT"/>
              </a:rPr>
              <a:t>Web</a:t>
            </a:r>
            <a:r>
              <a:rPr sz="1400" spc="-50" dirty="0">
                <a:latin typeface="Arial MT"/>
                <a:cs typeface="Arial MT"/>
              </a:rPr>
              <a:t> </a:t>
            </a:r>
            <a:r>
              <a:rPr sz="1400" spc="-5" dirty="0">
                <a:latin typeface="Arial MT"/>
                <a:cs typeface="Arial MT"/>
              </a:rPr>
              <a:t>Server</a:t>
            </a:r>
            <a:endParaRPr sz="1400">
              <a:latin typeface="Arial MT"/>
              <a:cs typeface="Arial MT"/>
            </a:endParaRPr>
          </a:p>
        </p:txBody>
      </p:sp>
      <p:grpSp>
        <p:nvGrpSpPr>
          <p:cNvPr id="4" name="object 4"/>
          <p:cNvGrpSpPr/>
          <p:nvPr/>
        </p:nvGrpSpPr>
        <p:grpSpPr>
          <a:xfrm>
            <a:off x="1737500" y="2109725"/>
            <a:ext cx="4261485" cy="1347470"/>
            <a:chOff x="1737500" y="2109725"/>
            <a:chExt cx="4261485" cy="1347470"/>
          </a:xfrm>
        </p:grpSpPr>
        <p:pic>
          <p:nvPicPr>
            <p:cNvPr id="5" name="object 5"/>
            <p:cNvPicPr/>
            <p:nvPr/>
          </p:nvPicPr>
          <p:blipFill>
            <a:blip r:embed="rId2" cstate="print"/>
            <a:stretch>
              <a:fillRect/>
            </a:stretch>
          </p:blipFill>
          <p:spPr>
            <a:xfrm>
              <a:off x="1737500" y="2109725"/>
              <a:ext cx="1377000" cy="1347074"/>
            </a:xfrm>
            <a:prstGeom prst="rect">
              <a:avLst/>
            </a:prstGeom>
          </p:spPr>
        </p:pic>
        <p:sp>
          <p:nvSpPr>
            <p:cNvPr id="6" name="object 6"/>
            <p:cNvSpPr/>
            <p:nvPr/>
          </p:nvSpPr>
          <p:spPr>
            <a:xfrm>
              <a:off x="3169105" y="23304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7" name="object 7"/>
            <p:cNvSpPr/>
            <p:nvPr/>
          </p:nvSpPr>
          <p:spPr>
            <a:xfrm>
              <a:off x="3150387" y="23330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8" name="object 8"/>
            <p:cNvSpPr/>
            <p:nvPr/>
          </p:nvSpPr>
          <p:spPr>
            <a:xfrm>
              <a:off x="3150387" y="23330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9" name="object 9"/>
            <p:cNvSpPr/>
            <p:nvPr/>
          </p:nvSpPr>
          <p:spPr>
            <a:xfrm>
              <a:off x="5936737" y="23146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0" name="object 10"/>
            <p:cNvSpPr/>
            <p:nvPr/>
          </p:nvSpPr>
          <p:spPr>
            <a:xfrm>
              <a:off x="5936737" y="23146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3178155" y="252463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2" name="object 12"/>
            <p:cNvSpPr/>
            <p:nvPr/>
          </p:nvSpPr>
          <p:spPr>
            <a:xfrm>
              <a:off x="3159437" y="25272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3" name="object 13"/>
            <p:cNvSpPr/>
            <p:nvPr/>
          </p:nvSpPr>
          <p:spPr>
            <a:xfrm>
              <a:off x="3159437" y="25272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4" name="object 14"/>
            <p:cNvSpPr/>
            <p:nvPr/>
          </p:nvSpPr>
          <p:spPr>
            <a:xfrm>
              <a:off x="5945787" y="25089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5" name="object 15"/>
            <p:cNvSpPr/>
            <p:nvPr/>
          </p:nvSpPr>
          <p:spPr>
            <a:xfrm>
              <a:off x="5945787" y="25089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6" name="object 16"/>
            <p:cNvSpPr/>
            <p:nvPr/>
          </p:nvSpPr>
          <p:spPr>
            <a:xfrm>
              <a:off x="3178155" y="271886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7" name="object 17"/>
            <p:cNvSpPr/>
            <p:nvPr/>
          </p:nvSpPr>
          <p:spPr>
            <a:xfrm>
              <a:off x="3159437" y="272146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8" name="object 18"/>
            <p:cNvSpPr/>
            <p:nvPr/>
          </p:nvSpPr>
          <p:spPr>
            <a:xfrm>
              <a:off x="3159437" y="272146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9" name="object 19"/>
            <p:cNvSpPr/>
            <p:nvPr/>
          </p:nvSpPr>
          <p:spPr>
            <a:xfrm>
              <a:off x="5945787" y="270313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0" name="object 20"/>
            <p:cNvSpPr/>
            <p:nvPr/>
          </p:nvSpPr>
          <p:spPr>
            <a:xfrm>
              <a:off x="5945787" y="270313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1" name="object 21"/>
            <p:cNvSpPr/>
            <p:nvPr/>
          </p:nvSpPr>
          <p:spPr>
            <a:xfrm>
              <a:off x="3173630" y="291308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2" name="object 22"/>
            <p:cNvSpPr/>
            <p:nvPr/>
          </p:nvSpPr>
          <p:spPr>
            <a:xfrm>
              <a:off x="3154912" y="291569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3" name="object 23"/>
            <p:cNvSpPr/>
            <p:nvPr/>
          </p:nvSpPr>
          <p:spPr>
            <a:xfrm>
              <a:off x="3154912" y="291569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4" name="object 24"/>
            <p:cNvSpPr/>
            <p:nvPr/>
          </p:nvSpPr>
          <p:spPr>
            <a:xfrm>
              <a:off x="5941262" y="289735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5" name="object 25"/>
            <p:cNvSpPr/>
            <p:nvPr/>
          </p:nvSpPr>
          <p:spPr>
            <a:xfrm>
              <a:off x="5941262" y="289735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6" name="object 26"/>
            <p:cNvSpPr/>
            <p:nvPr/>
          </p:nvSpPr>
          <p:spPr>
            <a:xfrm>
              <a:off x="3182680" y="31073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7" name="object 27"/>
            <p:cNvSpPr/>
            <p:nvPr/>
          </p:nvSpPr>
          <p:spPr>
            <a:xfrm>
              <a:off x="3163962" y="31099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8" name="object 28"/>
            <p:cNvSpPr/>
            <p:nvPr/>
          </p:nvSpPr>
          <p:spPr>
            <a:xfrm>
              <a:off x="3163962" y="31099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9" name="object 29"/>
            <p:cNvSpPr/>
            <p:nvPr/>
          </p:nvSpPr>
          <p:spPr>
            <a:xfrm>
              <a:off x="5950311" y="30915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0" name="object 30"/>
            <p:cNvSpPr/>
            <p:nvPr/>
          </p:nvSpPr>
          <p:spPr>
            <a:xfrm>
              <a:off x="5950311" y="30915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31" name="object 31"/>
            <p:cNvSpPr/>
            <p:nvPr/>
          </p:nvSpPr>
          <p:spPr>
            <a:xfrm>
              <a:off x="3182680" y="3301538"/>
              <a:ext cx="2767965" cy="13970"/>
            </a:xfrm>
            <a:custGeom>
              <a:avLst/>
              <a:gdLst/>
              <a:ahLst/>
              <a:cxnLst/>
              <a:rect l="l" t="t" r="r" b="b"/>
              <a:pathLst>
                <a:path w="2767965" h="13970">
                  <a:moveTo>
                    <a:pt x="0" y="13365"/>
                  </a:moveTo>
                  <a:lnTo>
                    <a:pt x="2767708" y="0"/>
                  </a:lnTo>
                </a:path>
              </a:pathLst>
            </a:custGeom>
            <a:ln w="9524">
              <a:solidFill>
                <a:srgbClr val="1A1A1A"/>
              </a:solidFill>
            </a:ln>
          </p:spPr>
          <p:txBody>
            <a:bodyPr wrap="square" lIns="0" tIns="0" rIns="0" bIns="0" rtlCol="0"/>
            <a:lstStyle/>
            <a:p>
              <a:endParaRPr/>
            </a:p>
          </p:txBody>
        </p:sp>
        <p:sp>
          <p:nvSpPr>
            <p:cNvPr id="32" name="object 32"/>
            <p:cNvSpPr/>
            <p:nvPr/>
          </p:nvSpPr>
          <p:spPr>
            <a:xfrm>
              <a:off x="3163962" y="33041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33" name="object 33"/>
            <p:cNvSpPr/>
            <p:nvPr/>
          </p:nvSpPr>
          <p:spPr>
            <a:xfrm>
              <a:off x="3163962" y="33041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34" name="object 34"/>
            <p:cNvSpPr/>
            <p:nvPr/>
          </p:nvSpPr>
          <p:spPr>
            <a:xfrm>
              <a:off x="5950311" y="32858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5" name="object 35"/>
            <p:cNvSpPr/>
            <p:nvPr/>
          </p:nvSpPr>
          <p:spPr>
            <a:xfrm>
              <a:off x="5950311" y="32858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40" dirty="0"/>
              <a:t>/</a:t>
            </a:r>
            <a:r>
              <a:rPr sz="2600" spc="-285" dirty="0"/>
              <a:t>1.1</a:t>
            </a:r>
            <a:r>
              <a:rPr sz="2600" spc="-229" dirty="0"/>
              <a:t> </a:t>
            </a:r>
            <a:r>
              <a:rPr sz="2600" spc="20" dirty="0"/>
              <a:t>v</a:t>
            </a:r>
            <a:r>
              <a:rPr sz="2600" spc="160" dirty="0"/>
              <a:t>s</a:t>
            </a:r>
            <a:r>
              <a:rPr sz="2600" spc="-160" dirty="0"/>
              <a:t> </a:t>
            </a:r>
            <a:r>
              <a:rPr sz="2600" spc="65" dirty="0"/>
              <a:t>HTT</a:t>
            </a:r>
            <a:r>
              <a:rPr sz="2600" spc="-114" dirty="0"/>
              <a:t>P</a:t>
            </a:r>
            <a:r>
              <a:rPr sz="2600" spc="735" dirty="0"/>
              <a:t>/</a:t>
            </a:r>
            <a:r>
              <a:rPr sz="2600" spc="-60" dirty="0"/>
              <a:t>2</a:t>
            </a:r>
            <a:endParaRPr sz="2600"/>
          </a:p>
        </p:txBody>
      </p:sp>
      <p:pic>
        <p:nvPicPr>
          <p:cNvPr id="3" name="object 3"/>
          <p:cNvPicPr/>
          <p:nvPr/>
        </p:nvPicPr>
        <p:blipFill>
          <a:blip r:embed="rId2" cstate="print"/>
          <a:stretch>
            <a:fillRect/>
          </a:stretch>
        </p:blipFill>
        <p:spPr>
          <a:xfrm>
            <a:off x="694175" y="1505399"/>
            <a:ext cx="3262673" cy="3234148"/>
          </a:xfrm>
          <a:prstGeom prst="rect">
            <a:avLst/>
          </a:prstGeom>
        </p:spPr>
      </p:pic>
      <p:sp>
        <p:nvSpPr>
          <p:cNvPr id="4" name="object 4"/>
          <p:cNvSpPr txBox="1"/>
          <p:nvPr/>
        </p:nvSpPr>
        <p:spPr>
          <a:xfrm>
            <a:off x="7628618" y="2628073"/>
            <a:ext cx="1001394" cy="989330"/>
          </a:xfrm>
          <a:prstGeom prst="rect">
            <a:avLst/>
          </a:prstGeom>
          <a:solidFill>
            <a:srgbClr val="E9EDEE"/>
          </a:solidFill>
          <a:ln w="9524">
            <a:solidFill>
              <a:srgbClr val="1A1A1A"/>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238760" marR="231775" indent="80010">
              <a:lnSpc>
                <a:spcPts val="1650"/>
              </a:lnSpc>
              <a:spcBef>
                <a:spcPts val="5"/>
              </a:spcBef>
            </a:pPr>
            <a:r>
              <a:rPr sz="1400" spc="-15" dirty="0">
                <a:latin typeface="Arial MT"/>
                <a:cs typeface="Arial MT"/>
              </a:rPr>
              <a:t>Web </a:t>
            </a:r>
            <a:r>
              <a:rPr sz="1400" spc="-10" dirty="0">
                <a:latin typeface="Arial MT"/>
                <a:cs typeface="Arial MT"/>
              </a:rPr>
              <a:t> </a:t>
            </a:r>
            <a:r>
              <a:rPr sz="1400" spc="-5" dirty="0">
                <a:latin typeface="Arial MT"/>
                <a:cs typeface="Arial MT"/>
              </a:rPr>
              <a:t>Server</a:t>
            </a:r>
            <a:endParaRPr sz="1400">
              <a:latin typeface="Arial MT"/>
              <a:cs typeface="Arial MT"/>
            </a:endParaRPr>
          </a:p>
        </p:txBody>
      </p:sp>
      <p:grpSp>
        <p:nvGrpSpPr>
          <p:cNvPr id="5" name="object 5"/>
          <p:cNvGrpSpPr/>
          <p:nvPr/>
        </p:nvGrpSpPr>
        <p:grpSpPr>
          <a:xfrm>
            <a:off x="4504400" y="2648422"/>
            <a:ext cx="3093085" cy="1050290"/>
            <a:chOff x="4504400" y="2648422"/>
            <a:chExt cx="3093085" cy="1050290"/>
          </a:xfrm>
        </p:grpSpPr>
        <p:pic>
          <p:nvPicPr>
            <p:cNvPr id="6" name="object 6"/>
            <p:cNvPicPr/>
            <p:nvPr/>
          </p:nvPicPr>
          <p:blipFill>
            <a:blip r:embed="rId3" cstate="print"/>
            <a:stretch>
              <a:fillRect/>
            </a:stretch>
          </p:blipFill>
          <p:spPr>
            <a:xfrm>
              <a:off x="4504400" y="2648422"/>
              <a:ext cx="1001331" cy="1050024"/>
            </a:xfrm>
            <a:prstGeom prst="rect">
              <a:avLst/>
            </a:prstGeom>
          </p:spPr>
        </p:pic>
        <p:sp>
          <p:nvSpPr>
            <p:cNvPr id="7" name="object 7"/>
            <p:cNvSpPr/>
            <p:nvPr/>
          </p:nvSpPr>
          <p:spPr>
            <a:xfrm>
              <a:off x="5560925" y="3123275"/>
              <a:ext cx="1988185" cy="10795"/>
            </a:xfrm>
            <a:custGeom>
              <a:avLst/>
              <a:gdLst/>
              <a:ahLst/>
              <a:cxnLst/>
              <a:rect l="l" t="t" r="r" b="b"/>
              <a:pathLst>
                <a:path w="1988184" h="10794">
                  <a:moveTo>
                    <a:pt x="0" y="10333"/>
                  </a:moveTo>
                  <a:lnTo>
                    <a:pt x="1988007" y="0"/>
                  </a:lnTo>
                </a:path>
              </a:pathLst>
            </a:custGeom>
            <a:ln w="9524">
              <a:solidFill>
                <a:srgbClr val="1A1A1A"/>
              </a:solidFill>
            </a:ln>
          </p:spPr>
          <p:txBody>
            <a:bodyPr wrap="square" lIns="0" tIns="0" rIns="0" bIns="0" rtlCol="0"/>
            <a:lstStyle/>
            <a:p>
              <a:endParaRPr/>
            </a:p>
          </p:txBody>
        </p:sp>
        <p:sp>
          <p:nvSpPr>
            <p:cNvPr id="8" name="object 8"/>
            <p:cNvSpPr/>
            <p:nvPr/>
          </p:nvSpPr>
          <p:spPr>
            <a:xfrm>
              <a:off x="5542207" y="3122841"/>
              <a:ext cx="29845" cy="21590"/>
            </a:xfrm>
            <a:custGeom>
              <a:avLst/>
              <a:gdLst/>
              <a:ahLst/>
              <a:cxnLst/>
              <a:rect l="l" t="t" r="r" b="b"/>
              <a:pathLst>
                <a:path w="29845" h="21589">
                  <a:moveTo>
                    <a:pt x="29484" y="21423"/>
                  </a:moveTo>
                  <a:lnTo>
                    <a:pt x="0" y="10864"/>
                  </a:lnTo>
                  <a:lnTo>
                    <a:pt x="29373" y="0"/>
                  </a:lnTo>
                  <a:lnTo>
                    <a:pt x="18717" y="10767"/>
                  </a:lnTo>
                  <a:lnTo>
                    <a:pt x="29484" y="21423"/>
                  </a:lnTo>
                  <a:close/>
                </a:path>
              </a:pathLst>
            </a:custGeom>
            <a:solidFill>
              <a:srgbClr val="1A1A1A"/>
            </a:solidFill>
          </p:spPr>
          <p:txBody>
            <a:bodyPr wrap="square" lIns="0" tIns="0" rIns="0" bIns="0" rtlCol="0"/>
            <a:lstStyle/>
            <a:p>
              <a:endParaRPr/>
            </a:p>
          </p:txBody>
        </p:sp>
        <p:sp>
          <p:nvSpPr>
            <p:cNvPr id="9" name="object 9"/>
            <p:cNvSpPr/>
            <p:nvPr/>
          </p:nvSpPr>
          <p:spPr>
            <a:xfrm>
              <a:off x="5542207" y="3122841"/>
              <a:ext cx="29845" cy="21590"/>
            </a:xfrm>
            <a:custGeom>
              <a:avLst/>
              <a:gdLst/>
              <a:ahLst/>
              <a:cxnLst/>
              <a:rect l="l" t="t" r="r" b="b"/>
              <a:pathLst>
                <a:path w="29845" h="21589">
                  <a:moveTo>
                    <a:pt x="18717" y="10767"/>
                  </a:moveTo>
                  <a:lnTo>
                    <a:pt x="29373" y="0"/>
                  </a:lnTo>
                  <a:lnTo>
                    <a:pt x="0" y="10864"/>
                  </a:lnTo>
                  <a:lnTo>
                    <a:pt x="29484" y="21423"/>
                  </a:lnTo>
                  <a:lnTo>
                    <a:pt x="18717" y="10767"/>
                  </a:lnTo>
                  <a:close/>
                </a:path>
              </a:pathLst>
            </a:custGeom>
            <a:ln w="9524">
              <a:solidFill>
                <a:srgbClr val="1A1A1A"/>
              </a:solidFill>
            </a:ln>
          </p:spPr>
          <p:txBody>
            <a:bodyPr wrap="square" lIns="0" tIns="0" rIns="0" bIns="0" rtlCol="0"/>
            <a:lstStyle/>
            <a:p>
              <a:endParaRPr/>
            </a:p>
          </p:txBody>
        </p:sp>
        <p:sp>
          <p:nvSpPr>
            <p:cNvPr id="10" name="object 10"/>
            <p:cNvSpPr/>
            <p:nvPr/>
          </p:nvSpPr>
          <p:spPr>
            <a:xfrm>
              <a:off x="7548851" y="3107542"/>
              <a:ext cx="43815" cy="31750"/>
            </a:xfrm>
            <a:custGeom>
              <a:avLst/>
              <a:gdLst/>
              <a:ahLst/>
              <a:cxnLst/>
              <a:rect l="l" t="t" r="r" b="b"/>
              <a:pathLst>
                <a:path w="43815" h="31750">
                  <a:moveTo>
                    <a:pt x="163" y="31464"/>
                  </a:moveTo>
                  <a:lnTo>
                    <a:pt x="0" y="0"/>
                  </a:lnTo>
                  <a:lnTo>
                    <a:pt x="43306" y="15507"/>
                  </a:lnTo>
                  <a:lnTo>
                    <a:pt x="163" y="31464"/>
                  </a:lnTo>
                  <a:close/>
                </a:path>
              </a:pathLst>
            </a:custGeom>
            <a:solidFill>
              <a:srgbClr val="1A1A1A"/>
            </a:solidFill>
          </p:spPr>
          <p:txBody>
            <a:bodyPr wrap="square" lIns="0" tIns="0" rIns="0" bIns="0" rtlCol="0"/>
            <a:lstStyle/>
            <a:p>
              <a:endParaRPr/>
            </a:p>
          </p:txBody>
        </p:sp>
        <p:sp>
          <p:nvSpPr>
            <p:cNvPr id="11" name="object 11"/>
            <p:cNvSpPr/>
            <p:nvPr/>
          </p:nvSpPr>
          <p:spPr>
            <a:xfrm>
              <a:off x="7548851" y="3107542"/>
              <a:ext cx="43815" cy="31750"/>
            </a:xfrm>
            <a:custGeom>
              <a:avLst/>
              <a:gdLst/>
              <a:ahLst/>
              <a:cxnLst/>
              <a:rect l="l" t="t" r="r" b="b"/>
              <a:pathLst>
                <a:path w="43815" h="31750">
                  <a:moveTo>
                    <a:pt x="163" y="31464"/>
                  </a:moveTo>
                  <a:lnTo>
                    <a:pt x="43306" y="15507"/>
                  </a:lnTo>
                  <a:lnTo>
                    <a:pt x="0" y="0"/>
                  </a:lnTo>
                  <a:lnTo>
                    <a:pt x="163" y="31464"/>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35" dirty="0"/>
              <a:t>/</a:t>
            </a:r>
            <a:r>
              <a:rPr sz="2600" spc="-60" dirty="0"/>
              <a:t>2</a:t>
            </a:r>
            <a:r>
              <a:rPr sz="2600" spc="-229" dirty="0"/>
              <a:t> </a:t>
            </a:r>
            <a:r>
              <a:rPr sz="2600" spc="20" dirty="0"/>
              <a:t>v</a:t>
            </a:r>
            <a:r>
              <a:rPr sz="2600" spc="160" dirty="0"/>
              <a:t>s</a:t>
            </a:r>
            <a:r>
              <a:rPr sz="2600" spc="-160" dirty="0"/>
              <a:t> </a:t>
            </a:r>
            <a:r>
              <a:rPr sz="2600" spc="65" dirty="0"/>
              <a:t>HTT</a:t>
            </a:r>
            <a:r>
              <a:rPr sz="2600" spc="-114" dirty="0"/>
              <a:t>P</a:t>
            </a:r>
            <a:r>
              <a:rPr sz="2600" spc="740" dirty="0"/>
              <a:t>/</a:t>
            </a:r>
            <a:r>
              <a:rPr sz="2600" spc="-285" dirty="0"/>
              <a:t>1.1</a:t>
            </a:r>
            <a:endParaRPr sz="2600"/>
          </a:p>
        </p:txBody>
      </p:sp>
      <p:sp>
        <p:nvSpPr>
          <p:cNvPr id="3" name="object 3"/>
          <p:cNvSpPr txBox="1"/>
          <p:nvPr/>
        </p:nvSpPr>
        <p:spPr>
          <a:xfrm>
            <a:off x="880737" y="1555605"/>
            <a:ext cx="2130425" cy="1092200"/>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30" dirty="0">
                <a:solidFill>
                  <a:srgbClr val="595959"/>
                </a:solidFill>
                <a:latin typeface="Tahoma"/>
                <a:cs typeface="Tahoma"/>
              </a:rPr>
              <a:t>Binary</a:t>
            </a:r>
            <a:endParaRPr sz="150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Header</a:t>
            </a:r>
            <a:r>
              <a:rPr sz="1500" spc="-180" dirty="0">
                <a:solidFill>
                  <a:srgbClr val="595959"/>
                </a:solidFill>
                <a:latin typeface="Tahoma"/>
                <a:cs typeface="Tahoma"/>
              </a:rPr>
              <a:t> </a:t>
            </a:r>
            <a:r>
              <a:rPr sz="1500" spc="15" dirty="0">
                <a:solidFill>
                  <a:srgbClr val="595959"/>
                </a:solidFill>
                <a:latin typeface="Tahoma"/>
                <a:cs typeface="Tahoma"/>
              </a:rPr>
              <a:t>Compression</a:t>
            </a:r>
            <a:endParaRPr sz="1500">
              <a:latin typeface="Tahoma"/>
              <a:cs typeface="Tahoma"/>
            </a:endParaRPr>
          </a:p>
          <a:p>
            <a:pPr marL="356235" indent="-344170">
              <a:lnSpc>
                <a:spcPct val="100000"/>
              </a:lnSpc>
              <a:spcBef>
                <a:spcPts val="300"/>
              </a:spcBef>
              <a:buFont typeface="Arial MT"/>
              <a:buChar char="●"/>
              <a:tabLst>
                <a:tab pos="356235" algn="l"/>
                <a:tab pos="356870" algn="l"/>
              </a:tabLst>
            </a:pPr>
            <a:r>
              <a:rPr sz="1500" spc="40" dirty="0">
                <a:solidFill>
                  <a:srgbClr val="595959"/>
                </a:solidFill>
                <a:latin typeface="Tahoma"/>
                <a:cs typeface="Tahoma"/>
              </a:rPr>
              <a:t>Flow</a:t>
            </a:r>
            <a:r>
              <a:rPr sz="1500" spc="-180" dirty="0">
                <a:solidFill>
                  <a:srgbClr val="595959"/>
                </a:solidFill>
                <a:latin typeface="Tahoma"/>
                <a:cs typeface="Tahoma"/>
              </a:rPr>
              <a:t> </a:t>
            </a:r>
            <a:r>
              <a:rPr sz="1500" spc="45" dirty="0">
                <a:solidFill>
                  <a:srgbClr val="595959"/>
                </a:solidFill>
                <a:latin typeface="Tahoma"/>
                <a:cs typeface="Tahoma"/>
              </a:rPr>
              <a:t>Control</a:t>
            </a:r>
            <a:endParaRPr sz="150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Multiplexing</a:t>
            </a:r>
            <a:endParaRPr sz="1500">
              <a:latin typeface="Tahoma"/>
              <a:cs typeface="Tahoma"/>
            </a:endParaRPr>
          </a:p>
        </p:txBody>
      </p:sp>
      <p:pic>
        <p:nvPicPr>
          <p:cNvPr id="4" name="object 4"/>
          <p:cNvPicPr/>
          <p:nvPr/>
        </p:nvPicPr>
        <p:blipFill>
          <a:blip r:embed="rId2" cstate="print"/>
          <a:stretch>
            <a:fillRect/>
          </a:stretch>
        </p:blipFill>
        <p:spPr>
          <a:xfrm>
            <a:off x="6317743" y="685809"/>
            <a:ext cx="2214552" cy="1871653"/>
          </a:xfrm>
          <a:prstGeom prst="rect">
            <a:avLst/>
          </a:prstGeom>
        </p:spPr>
      </p:pic>
      <p:pic>
        <p:nvPicPr>
          <p:cNvPr id="5" name="object 5"/>
          <p:cNvPicPr/>
          <p:nvPr/>
        </p:nvPicPr>
        <p:blipFill>
          <a:blip r:embed="rId3" cstate="print"/>
          <a:stretch>
            <a:fillRect/>
          </a:stretch>
        </p:blipFill>
        <p:spPr>
          <a:xfrm>
            <a:off x="6049837" y="2716266"/>
            <a:ext cx="2776603" cy="23232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7967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50" dirty="0"/>
              <a:t>Beneﬁts</a:t>
            </a:r>
            <a:endParaRPr sz="2600"/>
          </a:p>
        </p:txBody>
      </p:sp>
      <p:sp>
        <p:nvSpPr>
          <p:cNvPr id="3" name="object 3"/>
          <p:cNvSpPr txBox="1"/>
          <p:nvPr/>
        </p:nvSpPr>
        <p:spPr>
          <a:xfrm>
            <a:off x="888468" y="1553022"/>
            <a:ext cx="3971290" cy="2699385"/>
          </a:xfrm>
          <a:prstGeom prst="rect">
            <a:avLst/>
          </a:prstGeom>
        </p:spPr>
        <p:txBody>
          <a:bodyPr vert="horz" wrap="square" lIns="0" tIns="53975" rIns="0" bIns="0" rtlCol="0">
            <a:spAutoFit/>
          </a:bodyPr>
          <a:lstStyle/>
          <a:p>
            <a:pPr marL="348615" indent="-336550">
              <a:lnSpc>
                <a:spcPct val="100000"/>
              </a:lnSpc>
              <a:spcBef>
                <a:spcPts val="425"/>
              </a:spcBef>
              <a:buFont typeface="Arial MT"/>
              <a:buChar char="●"/>
              <a:tabLst>
                <a:tab pos="347980" algn="l"/>
                <a:tab pos="349250" algn="l"/>
              </a:tabLst>
            </a:pPr>
            <a:r>
              <a:rPr sz="1400" spc="50" dirty="0">
                <a:solidFill>
                  <a:srgbClr val="595959"/>
                </a:solidFill>
                <a:latin typeface="Tahoma"/>
                <a:cs typeface="Tahoma"/>
              </a:rPr>
              <a:t>HTTP2</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default.</a:t>
            </a:r>
            <a:endParaRPr sz="1400">
              <a:latin typeface="Tahoma"/>
              <a:cs typeface="Tahoma"/>
            </a:endParaRPr>
          </a:p>
          <a:p>
            <a:pPr marL="805815" lvl="1" indent="-321310">
              <a:lnSpc>
                <a:spcPct val="100000"/>
              </a:lnSpc>
              <a:spcBef>
                <a:spcPts val="275"/>
              </a:spcBef>
              <a:buFont typeface="Arial MT"/>
              <a:buChar char="○"/>
              <a:tabLst>
                <a:tab pos="805180" algn="l"/>
                <a:tab pos="806450" algn="l"/>
              </a:tabLst>
            </a:pPr>
            <a:r>
              <a:rPr sz="1200" spc="20" dirty="0">
                <a:solidFill>
                  <a:srgbClr val="595959"/>
                </a:solidFill>
                <a:latin typeface="Tahoma"/>
                <a:cs typeface="Tahoma"/>
              </a:rPr>
              <a:t>Binary</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Multiplexing</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Flow-control</a:t>
            </a:r>
            <a:endParaRPr sz="1200">
              <a:latin typeface="Tahoma"/>
              <a:cs typeface="Tahoma"/>
            </a:endParaRPr>
          </a:p>
          <a:p>
            <a:pPr marL="348615" indent="-336550">
              <a:lnSpc>
                <a:spcPct val="100000"/>
              </a:lnSpc>
              <a:spcBef>
                <a:spcPts val="204"/>
              </a:spcBef>
              <a:buFont typeface="Arial MT"/>
              <a:buChar char="●"/>
              <a:tabLst>
                <a:tab pos="347980" algn="l"/>
                <a:tab pos="349250" algn="l"/>
              </a:tabLst>
            </a:pPr>
            <a:r>
              <a:rPr sz="1400" spc="5" dirty="0">
                <a:solidFill>
                  <a:srgbClr val="595959"/>
                </a:solidFill>
                <a:latin typeface="Tahoma"/>
                <a:cs typeface="Tahoma"/>
              </a:rPr>
              <a:t>Non-blocking,</a:t>
            </a:r>
            <a:r>
              <a:rPr sz="1400" spc="-170" dirty="0">
                <a:solidFill>
                  <a:srgbClr val="595959"/>
                </a:solidFill>
                <a:latin typeface="Tahoma"/>
                <a:cs typeface="Tahoma"/>
              </a:rPr>
              <a:t> </a:t>
            </a:r>
            <a:r>
              <a:rPr sz="1400" spc="-5" dirty="0">
                <a:solidFill>
                  <a:srgbClr val="595959"/>
                </a:solidFill>
                <a:latin typeface="Tahoma"/>
                <a:cs typeface="Tahoma"/>
              </a:rPr>
              <a:t>Streaming</a:t>
            </a:r>
            <a:r>
              <a:rPr sz="1400" spc="-170" dirty="0">
                <a:solidFill>
                  <a:srgbClr val="595959"/>
                </a:solidFill>
                <a:latin typeface="Tahoma"/>
                <a:cs typeface="Tahoma"/>
              </a:rPr>
              <a:t> </a:t>
            </a:r>
            <a:r>
              <a:rPr sz="1400" dirty="0">
                <a:solidFill>
                  <a:srgbClr val="595959"/>
                </a:solidFill>
                <a:latin typeface="Tahoma"/>
                <a:cs typeface="Tahoma"/>
              </a:rPr>
              <a:t>bindings</a:t>
            </a:r>
            <a:endParaRPr sz="1400">
              <a:latin typeface="Tahoma"/>
              <a:cs typeface="Tahoma"/>
            </a:endParaRPr>
          </a:p>
          <a:p>
            <a:pPr marL="348615" indent="-336550">
              <a:lnSpc>
                <a:spcPct val="100000"/>
              </a:lnSpc>
              <a:spcBef>
                <a:spcPts val="270"/>
              </a:spcBef>
              <a:buFont typeface="Arial"/>
              <a:buChar char="●"/>
              <a:tabLst>
                <a:tab pos="347980" algn="l"/>
                <a:tab pos="349250" algn="l"/>
              </a:tabLst>
            </a:pPr>
            <a:r>
              <a:rPr sz="1400" b="1" i="1" spc="-85" dirty="0">
                <a:solidFill>
                  <a:srgbClr val="595959"/>
                </a:solidFill>
                <a:latin typeface="Trebuchet MS"/>
                <a:cs typeface="Trebuchet MS"/>
              </a:rPr>
              <a:t>Protobuf</a:t>
            </a:r>
            <a:endParaRPr sz="1400">
              <a:latin typeface="Trebuchet MS"/>
              <a:cs typeface="Trebuchet MS"/>
            </a:endParaRPr>
          </a:p>
          <a:p>
            <a:pPr marL="805815" lvl="1" indent="-321310">
              <a:lnSpc>
                <a:spcPct val="100000"/>
              </a:lnSpc>
              <a:spcBef>
                <a:spcPts val="275"/>
              </a:spcBef>
              <a:buFont typeface="Arial MT"/>
              <a:buChar char="○"/>
              <a:tabLst>
                <a:tab pos="805180" algn="l"/>
                <a:tab pos="806450" algn="l"/>
              </a:tabLst>
            </a:pPr>
            <a:r>
              <a:rPr sz="1200" spc="25" dirty="0">
                <a:solidFill>
                  <a:srgbClr val="595959"/>
                </a:solidFill>
                <a:latin typeface="Tahoma"/>
                <a:cs typeface="Tahoma"/>
              </a:rPr>
              <a:t>Strict</a:t>
            </a:r>
            <a:r>
              <a:rPr sz="1200" spc="-145" dirty="0">
                <a:solidFill>
                  <a:srgbClr val="595959"/>
                </a:solidFill>
                <a:latin typeface="Tahoma"/>
                <a:cs typeface="Tahoma"/>
              </a:rPr>
              <a:t> </a:t>
            </a:r>
            <a:r>
              <a:rPr sz="1200" spc="-105" dirty="0">
                <a:solidFill>
                  <a:srgbClr val="595959"/>
                </a:solidFill>
                <a:latin typeface="Tahoma"/>
                <a:cs typeface="Tahoma"/>
              </a:rPr>
              <a:t>T</a:t>
            </a:r>
            <a:r>
              <a:rPr sz="1200" spc="-5" dirty="0">
                <a:solidFill>
                  <a:srgbClr val="595959"/>
                </a:solidFill>
                <a:latin typeface="Tahoma"/>
                <a:cs typeface="Tahoma"/>
              </a:rPr>
              <a:t>yping</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25" dirty="0">
                <a:solidFill>
                  <a:srgbClr val="595959"/>
                </a:solidFill>
                <a:latin typeface="Tahoma"/>
                <a:cs typeface="Tahoma"/>
              </a:rPr>
              <a:t>DTO</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Service</a:t>
            </a:r>
            <a:r>
              <a:rPr sz="1200" spc="-145" dirty="0">
                <a:solidFill>
                  <a:srgbClr val="595959"/>
                </a:solidFill>
                <a:latin typeface="Tahoma"/>
                <a:cs typeface="Tahoma"/>
              </a:rPr>
              <a:t> </a:t>
            </a:r>
            <a:r>
              <a:rPr sz="1200" spc="15" dirty="0">
                <a:solidFill>
                  <a:srgbClr val="595959"/>
                </a:solidFill>
                <a:latin typeface="Tahoma"/>
                <a:cs typeface="Tahoma"/>
              </a:rPr>
              <a:t>deﬁnitions</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10" dirty="0">
                <a:solidFill>
                  <a:srgbClr val="595959"/>
                </a:solidFill>
                <a:latin typeface="Tahoma"/>
                <a:cs typeface="Tahoma"/>
              </a:rPr>
              <a:t>Language-agnostic</a:t>
            </a:r>
            <a:endParaRPr sz="120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Auto-generated</a:t>
            </a:r>
            <a:r>
              <a:rPr sz="1200" spc="-140" dirty="0">
                <a:solidFill>
                  <a:srgbClr val="595959"/>
                </a:solidFill>
                <a:latin typeface="Tahoma"/>
                <a:cs typeface="Tahoma"/>
              </a:rPr>
              <a:t> </a:t>
            </a:r>
            <a:r>
              <a:rPr sz="1200" dirty="0">
                <a:solidFill>
                  <a:srgbClr val="595959"/>
                </a:solidFill>
                <a:latin typeface="Tahoma"/>
                <a:cs typeface="Tahoma"/>
              </a:rPr>
              <a:t>bindings</a:t>
            </a:r>
            <a:r>
              <a:rPr sz="1200" spc="-140" dirty="0">
                <a:solidFill>
                  <a:srgbClr val="595959"/>
                </a:solidFill>
                <a:latin typeface="Tahoma"/>
                <a:cs typeface="Tahoma"/>
              </a:rPr>
              <a:t> </a:t>
            </a:r>
            <a:r>
              <a:rPr sz="1200" spc="25" dirty="0">
                <a:solidFill>
                  <a:srgbClr val="595959"/>
                </a:solidFill>
                <a:latin typeface="Tahoma"/>
                <a:cs typeface="Tahoma"/>
              </a:rPr>
              <a:t>for</a:t>
            </a:r>
            <a:r>
              <a:rPr sz="1200" spc="-135" dirty="0">
                <a:solidFill>
                  <a:srgbClr val="595959"/>
                </a:solidFill>
                <a:latin typeface="Tahoma"/>
                <a:cs typeface="Tahoma"/>
              </a:rPr>
              <a:t> </a:t>
            </a:r>
            <a:r>
              <a:rPr sz="1200" spc="10" dirty="0">
                <a:solidFill>
                  <a:srgbClr val="595959"/>
                </a:solidFill>
                <a:latin typeface="Tahoma"/>
                <a:cs typeface="Tahoma"/>
              </a:rPr>
              <a:t>multiple</a:t>
            </a:r>
            <a:r>
              <a:rPr sz="1200" spc="-140" dirty="0">
                <a:solidFill>
                  <a:srgbClr val="595959"/>
                </a:solidFill>
                <a:latin typeface="Tahoma"/>
                <a:cs typeface="Tahoma"/>
              </a:rPr>
              <a:t> </a:t>
            </a:r>
            <a:r>
              <a:rPr sz="1200" spc="-15" dirty="0">
                <a:solidFill>
                  <a:srgbClr val="595959"/>
                </a:solidFill>
                <a:latin typeface="Tahoma"/>
                <a:cs typeface="Tahoma"/>
              </a:rPr>
              <a:t>languages</a:t>
            </a:r>
            <a:endParaRPr sz="1200">
              <a:latin typeface="Tahoma"/>
              <a:cs typeface="Tahoma"/>
            </a:endParaRPr>
          </a:p>
          <a:p>
            <a:pPr marL="348615" indent="-336550">
              <a:lnSpc>
                <a:spcPct val="100000"/>
              </a:lnSpc>
              <a:spcBef>
                <a:spcPts val="204"/>
              </a:spcBef>
              <a:buFont typeface="Arial MT"/>
              <a:buChar char="●"/>
              <a:tabLst>
                <a:tab pos="347980" algn="l"/>
                <a:tab pos="349250" algn="l"/>
              </a:tabLst>
            </a:pPr>
            <a:r>
              <a:rPr sz="1400" spc="35" dirty="0">
                <a:solidFill>
                  <a:srgbClr val="595959"/>
                </a:solidFill>
                <a:latin typeface="Tahoma"/>
                <a:cs typeface="Tahoma"/>
              </a:rPr>
              <a:t>Great</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mobile</a:t>
            </a:r>
            <a:r>
              <a:rPr sz="1400" spc="-170" dirty="0">
                <a:solidFill>
                  <a:srgbClr val="595959"/>
                </a:solidFill>
                <a:latin typeface="Tahoma"/>
                <a:cs typeface="Tahoma"/>
              </a:rPr>
              <a:t> </a:t>
            </a:r>
            <a:r>
              <a:rPr sz="1400" spc="-15" dirty="0">
                <a:solidFill>
                  <a:srgbClr val="595959"/>
                </a:solidFill>
                <a:latin typeface="Tahoma"/>
                <a:cs typeface="Tahoma"/>
              </a:rPr>
              <a:t>apps</a:t>
            </a:r>
            <a:endParaRPr sz="140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2015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29" dirty="0"/>
              <a:t> </a:t>
            </a:r>
            <a:r>
              <a:rPr sz="2600" spc="20" dirty="0"/>
              <a:t>v</a:t>
            </a:r>
            <a:r>
              <a:rPr sz="2600" spc="160" dirty="0"/>
              <a:t>s</a:t>
            </a:r>
            <a:r>
              <a:rPr sz="2600" spc="-160" dirty="0"/>
              <a:t> </a:t>
            </a:r>
            <a:r>
              <a:rPr sz="2600" spc="125" dirty="0"/>
              <a:t>REST</a:t>
            </a:r>
            <a:endParaRPr sz="2600"/>
          </a:p>
        </p:txBody>
      </p:sp>
      <p:sp>
        <p:nvSpPr>
          <p:cNvPr id="3" name="object 3"/>
          <p:cNvSpPr txBox="1"/>
          <p:nvPr/>
        </p:nvSpPr>
        <p:spPr>
          <a:xfrm>
            <a:off x="888468" y="1559923"/>
            <a:ext cx="3954145" cy="20066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REST</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5" dirty="0">
                <a:solidFill>
                  <a:srgbClr val="595959"/>
                </a:solidFill>
                <a:latin typeface="Tahoma"/>
                <a:cs typeface="Tahoma"/>
              </a:rPr>
              <a:t>Architectu</a:t>
            </a:r>
            <a:r>
              <a:rPr sz="1400" spc="-5" dirty="0">
                <a:solidFill>
                  <a:srgbClr val="595959"/>
                </a:solidFill>
                <a:latin typeface="Tahoma"/>
                <a:cs typeface="Tahoma"/>
              </a:rPr>
              <a:t>r</a:t>
            </a:r>
            <a:r>
              <a:rPr sz="1400" spc="5" dirty="0">
                <a:solidFill>
                  <a:srgbClr val="595959"/>
                </a:solidFill>
                <a:latin typeface="Tahoma"/>
                <a:cs typeface="Tahoma"/>
              </a:rPr>
              <a:t>al</a:t>
            </a:r>
            <a:r>
              <a:rPr sz="1400" spc="-170" dirty="0">
                <a:solidFill>
                  <a:srgbClr val="595959"/>
                </a:solidFill>
                <a:latin typeface="Tahoma"/>
                <a:cs typeface="Tahoma"/>
              </a:rPr>
              <a:t> </a:t>
            </a:r>
            <a:r>
              <a:rPr sz="1400" spc="15" dirty="0">
                <a:solidFill>
                  <a:srgbClr val="595959"/>
                </a:solidFill>
                <a:latin typeface="Tahoma"/>
                <a:cs typeface="Tahoma"/>
              </a:rPr>
              <a:t>style</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Resource</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~JSON</a:t>
            </a:r>
            <a:r>
              <a:rPr sz="1400" spc="-170" dirty="0">
                <a:solidFill>
                  <a:srgbClr val="595959"/>
                </a:solidFill>
                <a:latin typeface="Tahoma"/>
                <a:cs typeface="Tahoma"/>
              </a:rPr>
              <a:t> </a:t>
            </a:r>
            <a:r>
              <a:rPr sz="1400" spc="-210" dirty="0">
                <a:solidFill>
                  <a:srgbClr val="595959"/>
                </a:solidFill>
                <a:latin typeface="Tahoma"/>
                <a:cs typeface="Tahoma"/>
              </a:rPr>
              <a:t>+</a:t>
            </a:r>
            <a:r>
              <a:rPr sz="1400" spc="-170" dirty="0">
                <a:solidFill>
                  <a:srgbClr val="595959"/>
                </a:solidFill>
                <a:latin typeface="Tahoma"/>
                <a:cs typeface="Tahoma"/>
              </a:rPr>
              <a:t> </a:t>
            </a:r>
            <a:r>
              <a:rPr sz="1400" spc="50" dirty="0">
                <a:solidFill>
                  <a:srgbClr val="595959"/>
                </a:solidFill>
                <a:latin typeface="Tahoma"/>
                <a:cs typeface="Tahoma"/>
              </a:rPr>
              <a:t>HTTP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10" dirty="0">
                <a:solidFill>
                  <a:srgbClr val="595959"/>
                </a:solidFill>
                <a:latin typeface="Tahoma"/>
                <a:cs typeface="Tahoma"/>
              </a:rPr>
              <a:t>A</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40" dirty="0">
                <a:solidFill>
                  <a:srgbClr val="595959"/>
                </a:solidFill>
                <a:latin typeface="Tahoma"/>
                <a:cs typeface="Tahoma"/>
              </a:rPr>
              <a:t>f</a:t>
            </a:r>
            <a:r>
              <a:rPr sz="1400" spc="15" dirty="0">
                <a:solidFill>
                  <a:srgbClr val="595959"/>
                </a:solidFill>
                <a:latin typeface="Tahoma"/>
                <a:cs typeface="Tahoma"/>
              </a:rPr>
              <a:t>r</a:t>
            </a:r>
            <a:r>
              <a:rPr sz="1400" spc="10" dirty="0">
                <a:solidFill>
                  <a:srgbClr val="595959"/>
                </a:solidFill>
                <a:latin typeface="Tahoma"/>
                <a:cs typeface="Tahoma"/>
              </a:rPr>
              <a:t>amework</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40" dirty="0">
                <a:solidFill>
                  <a:srgbClr val="595959"/>
                </a:solidFill>
                <a:latin typeface="Tahoma"/>
                <a:cs typeface="Tahoma"/>
              </a:rPr>
              <a:t>ﬂ</a:t>
            </a:r>
            <a:r>
              <a:rPr sz="1400" spc="-5" dirty="0">
                <a:solidFill>
                  <a:srgbClr val="595959"/>
                </a:solidFill>
                <a:latin typeface="Tahoma"/>
                <a:cs typeface="Tahoma"/>
              </a:rPr>
              <a:t>e</a:t>
            </a:r>
            <a:r>
              <a:rPr sz="1400" spc="15" dirty="0">
                <a:solidFill>
                  <a:srgbClr val="595959"/>
                </a:solidFill>
                <a:latin typeface="Tahoma"/>
                <a:cs typeface="Tahoma"/>
              </a:rPr>
              <a:t>xible</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35" dirty="0">
                <a:solidFill>
                  <a:srgbClr val="595959"/>
                </a:solidFill>
                <a:latin typeface="Tahoma"/>
                <a:cs typeface="Tahoma"/>
              </a:rPr>
              <a:t>Action</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Speciﬁc</a:t>
            </a:r>
            <a:r>
              <a:rPr sz="1400" spc="-165" dirty="0">
                <a:solidFill>
                  <a:srgbClr val="595959"/>
                </a:solidFill>
                <a:latin typeface="Tahoma"/>
                <a:cs typeface="Tahoma"/>
              </a:rPr>
              <a:t> </a:t>
            </a:r>
            <a:r>
              <a:rPr sz="1400" spc="35" dirty="0">
                <a:solidFill>
                  <a:srgbClr val="595959"/>
                </a:solidFill>
                <a:latin typeface="Tahoma"/>
                <a:cs typeface="Tahoma"/>
              </a:rPr>
              <a:t>to</a:t>
            </a:r>
            <a:r>
              <a:rPr sz="1400" spc="-160" dirty="0">
                <a:solidFill>
                  <a:srgbClr val="595959"/>
                </a:solidFill>
                <a:latin typeface="Tahoma"/>
                <a:cs typeface="Tahoma"/>
              </a:rPr>
              <a:t> </a:t>
            </a:r>
            <a:r>
              <a:rPr sz="1400" spc="10" dirty="0">
                <a:solidFill>
                  <a:srgbClr val="595959"/>
                </a:solidFill>
                <a:latin typeface="Tahoma"/>
                <a:cs typeface="Tahoma"/>
              </a:rPr>
              <a:t>inter-services</a:t>
            </a:r>
            <a:r>
              <a:rPr sz="1400" spc="-160" dirty="0">
                <a:solidFill>
                  <a:srgbClr val="595959"/>
                </a:solidFill>
                <a:latin typeface="Tahoma"/>
                <a:cs typeface="Tahoma"/>
              </a:rPr>
              <a:t> </a:t>
            </a:r>
            <a:r>
              <a:rPr sz="1400" spc="5" dirty="0">
                <a:solidFill>
                  <a:srgbClr val="595959"/>
                </a:solidFill>
                <a:latin typeface="Tahoma"/>
                <a:cs typeface="Tahoma"/>
              </a:rPr>
              <a:t>communication</a:t>
            </a:r>
            <a:endParaRPr sz="140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352550"/>
            <a:ext cx="8209246" cy="3733800"/>
          </a:xfrm>
          <a:prstGeom prst="rect">
            <a:avLst/>
          </a:prstGeom>
        </p:spPr>
      </p:pic>
      <p:sp>
        <p:nvSpPr>
          <p:cNvPr id="5" name="Rectangle 4"/>
          <p:cNvSpPr/>
          <p:nvPr/>
        </p:nvSpPr>
        <p:spPr>
          <a:xfrm>
            <a:off x="655983" y="1276350"/>
            <a:ext cx="822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39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2015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29" dirty="0"/>
              <a:t> </a:t>
            </a:r>
            <a:r>
              <a:rPr sz="2600" spc="20" dirty="0"/>
              <a:t>v</a:t>
            </a:r>
            <a:r>
              <a:rPr sz="2600" spc="160" dirty="0"/>
              <a:t>s</a:t>
            </a:r>
            <a:r>
              <a:rPr sz="2600" spc="-160" dirty="0"/>
              <a:t> </a:t>
            </a:r>
            <a:r>
              <a:rPr sz="2600" spc="125" dirty="0"/>
              <a:t>REST</a:t>
            </a:r>
            <a:endParaRPr sz="2600"/>
          </a:p>
        </p:txBody>
      </p:sp>
      <p:sp>
        <p:nvSpPr>
          <p:cNvPr id="3" name="object 3"/>
          <p:cNvSpPr txBox="1"/>
          <p:nvPr/>
        </p:nvSpPr>
        <p:spPr>
          <a:xfrm>
            <a:off x="4734962" y="2474699"/>
            <a:ext cx="686435" cy="11995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00" dirty="0">
              <a:latin typeface="Times New Roman"/>
              <a:cs typeface="Times New Roman"/>
            </a:endParaRPr>
          </a:p>
          <a:p>
            <a:pPr>
              <a:lnSpc>
                <a:spcPct val="100000"/>
              </a:lnSpc>
            </a:pPr>
            <a:endParaRPr sz="950" dirty="0">
              <a:latin typeface="Times New Roman"/>
              <a:cs typeface="Times New Roman"/>
            </a:endParaRPr>
          </a:p>
          <a:p>
            <a:pPr marL="97155">
              <a:lnSpc>
                <a:spcPct val="100000"/>
              </a:lnSpc>
              <a:spcBef>
                <a:spcPts val="5"/>
              </a:spcBef>
            </a:pPr>
            <a:r>
              <a:rPr sz="800" spc="-5" dirty="0">
                <a:latin typeface="Arial MT"/>
                <a:cs typeface="Arial MT"/>
              </a:rPr>
              <a:t>aggregator</a:t>
            </a:r>
            <a:endParaRPr sz="800" dirty="0">
              <a:latin typeface="Arial MT"/>
              <a:cs typeface="Arial MT"/>
            </a:endParaRPr>
          </a:p>
        </p:txBody>
      </p:sp>
      <p:sp>
        <p:nvSpPr>
          <p:cNvPr id="4" name="object 4"/>
          <p:cNvSpPr txBox="1"/>
          <p:nvPr/>
        </p:nvSpPr>
        <p:spPr>
          <a:xfrm>
            <a:off x="6530337" y="1649800"/>
            <a:ext cx="1185545" cy="63119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600">
              <a:latin typeface="Times New Roman"/>
              <a:cs typeface="Times New Roman"/>
            </a:endParaRPr>
          </a:p>
          <a:p>
            <a:pPr marL="264160">
              <a:lnSpc>
                <a:spcPct val="100000"/>
              </a:lnSpc>
              <a:spcBef>
                <a:spcPts val="5"/>
              </a:spcBef>
            </a:pPr>
            <a:r>
              <a:rPr sz="1000" dirty="0">
                <a:latin typeface="Arial MT"/>
                <a:cs typeface="Arial MT"/>
              </a:rPr>
              <a:t>rest-service</a:t>
            </a:r>
            <a:endParaRPr sz="1000">
              <a:latin typeface="Arial MT"/>
              <a:cs typeface="Arial MT"/>
            </a:endParaRPr>
          </a:p>
        </p:txBody>
      </p:sp>
      <p:sp>
        <p:nvSpPr>
          <p:cNvPr id="5" name="object 5"/>
          <p:cNvSpPr txBox="1"/>
          <p:nvPr/>
        </p:nvSpPr>
        <p:spPr>
          <a:xfrm>
            <a:off x="6530337" y="3985774"/>
            <a:ext cx="1185545" cy="63119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600">
              <a:latin typeface="Times New Roman"/>
              <a:cs typeface="Times New Roman"/>
            </a:endParaRPr>
          </a:p>
          <a:p>
            <a:pPr marL="246379">
              <a:lnSpc>
                <a:spcPct val="100000"/>
              </a:lnSpc>
              <a:spcBef>
                <a:spcPts val="5"/>
              </a:spcBef>
            </a:pPr>
            <a:r>
              <a:rPr sz="1000" spc="-5" dirty="0">
                <a:latin typeface="Arial MT"/>
                <a:cs typeface="Arial MT"/>
              </a:rPr>
              <a:t>grpc-service</a:t>
            </a:r>
            <a:endParaRPr sz="1000">
              <a:latin typeface="Arial MT"/>
              <a:cs typeface="Arial MT"/>
            </a:endParaRPr>
          </a:p>
        </p:txBody>
      </p:sp>
      <p:grpSp>
        <p:nvGrpSpPr>
          <p:cNvPr id="6" name="object 6"/>
          <p:cNvGrpSpPr/>
          <p:nvPr/>
        </p:nvGrpSpPr>
        <p:grpSpPr>
          <a:xfrm>
            <a:off x="5407074" y="1918727"/>
            <a:ext cx="1096010" cy="2429510"/>
            <a:chOff x="5407074" y="1918727"/>
            <a:chExt cx="1096010" cy="2429510"/>
          </a:xfrm>
        </p:grpSpPr>
        <p:sp>
          <p:nvSpPr>
            <p:cNvPr id="7" name="object 7"/>
            <p:cNvSpPr/>
            <p:nvPr/>
          </p:nvSpPr>
          <p:spPr>
            <a:xfrm>
              <a:off x="5421362" y="1965149"/>
              <a:ext cx="1011555" cy="1109345"/>
            </a:xfrm>
            <a:custGeom>
              <a:avLst/>
              <a:gdLst/>
              <a:ahLst/>
              <a:cxnLst/>
              <a:rect l="l" t="t" r="r" b="b"/>
              <a:pathLst>
                <a:path w="1011554" h="1109345">
                  <a:moveTo>
                    <a:pt x="0" y="1109099"/>
                  </a:moveTo>
                  <a:lnTo>
                    <a:pt x="554483" y="1109099"/>
                  </a:lnTo>
                  <a:lnTo>
                    <a:pt x="554483" y="0"/>
                  </a:lnTo>
                  <a:lnTo>
                    <a:pt x="1011170" y="0"/>
                  </a:lnTo>
                </a:path>
              </a:pathLst>
            </a:custGeom>
            <a:ln w="28574">
              <a:solidFill>
                <a:srgbClr val="000000"/>
              </a:solidFill>
            </a:ln>
          </p:spPr>
          <p:txBody>
            <a:bodyPr wrap="square" lIns="0" tIns="0" rIns="0" bIns="0" rtlCol="0"/>
            <a:lstStyle/>
            <a:p>
              <a:endParaRPr/>
            </a:p>
          </p:txBody>
        </p:sp>
        <p:pic>
          <p:nvPicPr>
            <p:cNvPr id="8" name="object 8"/>
            <p:cNvPicPr/>
            <p:nvPr/>
          </p:nvPicPr>
          <p:blipFill>
            <a:blip r:embed="rId2" cstate="print"/>
            <a:stretch>
              <a:fillRect/>
            </a:stretch>
          </p:blipFill>
          <p:spPr>
            <a:xfrm>
              <a:off x="6386110" y="1918727"/>
              <a:ext cx="116865" cy="92844"/>
            </a:xfrm>
            <a:prstGeom prst="rect">
              <a:avLst/>
            </a:prstGeom>
          </p:spPr>
        </p:pic>
        <p:sp>
          <p:nvSpPr>
            <p:cNvPr id="9" name="object 9"/>
            <p:cNvSpPr/>
            <p:nvPr/>
          </p:nvSpPr>
          <p:spPr>
            <a:xfrm>
              <a:off x="5421362" y="3074249"/>
              <a:ext cx="1011555" cy="1227455"/>
            </a:xfrm>
            <a:custGeom>
              <a:avLst/>
              <a:gdLst/>
              <a:ahLst/>
              <a:cxnLst/>
              <a:rect l="l" t="t" r="r" b="b"/>
              <a:pathLst>
                <a:path w="1011554" h="1227454">
                  <a:moveTo>
                    <a:pt x="0" y="0"/>
                  </a:moveTo>
                  <a:lnTo>
                    <a:pt x="554483" y="0"/>
                  </a:lnTo>
                  <a:lnTo>
                    <a:pt x="554483" y="1226999"/>
                  </a:lnTo>
                  <a:lnTo>
                    <a:pt x="1011170" y="1226999"/>
                  </a:lnTo>
                </a:path>
              </a:pathLst>
            </a:custGeom>
            <a:ln w="28574">
              <a:solidFill>
                <a:srgbClr val="1A9988"/>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6386110" y="4254827"/>
              <a:ext cx="116865" cy="92844"/>
            </a:xfrm>
            <a:prstGeom prst="rect">
              <a:avLst/>
            </a:prstGeom>
          </p:spPr>
        </p:pic>
      </p:grpSp>
      <p:grpSp>
        <p:nvGrpSpPr>
          <p:cNvPr id="11" name="object 11"/>
          <p:cNvGrpSpPr/>
          <p:nvPr/>
        </p:nvGrpSpPr>
        <p:grpSpPr>
          <a:xfrm>
            <a:off x="1423600" y="3007087"/>
            <a:ext cx="3316604" cy="134620"/>
            <a:chOff x="1423600" y="3007087"/>
            <a:chExt cx="3316604" cy="134620"/>
          </a:xfrm>
        </p:grpSpPr>
        <p:sp>
          <p:nvSpPr>
            <p:cNvPr id="12" name="object 12"/>
            <p:cNvSpPr/>
            <p:nvPr/>
          </p:nvSpPr>
          <p:spPr>
            <a:xfrm>
              <a:off x="1428362" y="3011850"/>
              <a:ext cx="3307079" cy="125095"/>
            </a:xfrm>
            <a:custGeom>
              <a:avLst/>
              <a:gdLst/>
              <a:ahLst/>
              <a:cxnLst/>
              <a:rect l="l" t="t" r="r" b="b"/>
              <a:pathLst>
                <a:path w="3307079" h="125094">
                  <a:moveTo>
                    <a:pt x="3244199" y="124799"/>
                  </a:moveTo>
                  <a:lnTo>
                    <a:pt x="3244199" y="93599"/>
                  </a:lnTo>
                  <a:lnTo>
                    <a:pt x="0" y="93599"/>
                  </a:lnTo>
                  <a:lnTo>
                    <a:pt x="0" y="31199"/>
                  </a:lnTo>
                  <a:lnTo>
                    <a:pt x="3244199" y="31199"/>
                  </a:lnTo>
                  <a:lnTo>
                    <a:pt x="3244199" y="0"/>
                  </a:lnTo>
                  <a:lnTo>
                    <a:pt x="3306599" y="62399"/>
                  </a:lnTo>
                  <a:lnTo>
                    <a:pt x="3244199" y="124799"/>
                  </a:lnTo>
                  <a:close/>
                </a:path>
              </a:pathLst>
            </a:custGeom>
            <a:solidFill>
              <a:srgbClr val="FFF1CC"/>
            </a:solidFill>
          </p:spPr>
          <p:txBody>
            <a:bodyPr wrap="square" lIns="0" tIns="0" rIns="0" bIns="0" rtlCol="0"/>
            <a:lstStyle/>
            <a:p>
              <a:endParaRPr/>
            </a:p>
          </p:txBody>
        </p:sp>
        <p:sp>
          <p:nvSpPr>
            <p:cNvPr id="13" name="object 13"/>
            <p:cNvSpPr/>
            <p:nvPr/>
          </p:nvSpPr>
          <p:spPr>
            <a:xfrm>
              <a:off x="1428362" y="3011850"/>
              <a:ext cx="3307079" cy="125095"/>
            </a:xfrm>
            <a:custGeom>
              <a:avLst/>
              <a:gdLst/>
              <a:ahLst/>
              <a:cxnLst/>
              <a:rect l="l" t="t" r="r" b="b"/>
              <a:pathLst>
                <a:path w="3307079" h="125094">
                  <a:moveTo>
                    <a:pt x="0" y="31199"/>
                  </a:moveTo>
                  <a:lnTo>
                    <a:pt x="3244199" y="31199"/>
                  </a:lnTo>
                  <a:lnTo>
                    <a:pt x="3244199" y="0"/>
                  </a:lnTo>
                  <a:lnTo>
                    <a:pt x="3306599" y="62399"/>
                  </a:lnTo>
                  <a:lnTo>
                    <a:pt x="3244199" y="124799"/>
                  </a:lnTo>
                  <a:lnTo>
                    <a:pt x="3244199" y="93599"/>
                  </a:lnTo>
                  <a:lnTo>
                    <a:pt x="0" y="93599"/>
                  </a:lnTo>
                  <a:lnTo>
                    <a:pt x="0" y="31199"/>
                  </a:lnTo>
                  <a:close/>
                </a:path>
              </a:pathLst>
            </a:custGeom>
            <a:ln w="9524">
              <a:solidFill>
                <a:srgbClr val="1A1A1A"/>
              </a:solidFill>
            </a:ln>
          </p:spPr>
          <p:txBody>
            <a:bodyPr wrap="square" lIns="0" tIns="0" rIns="0" bIns="0" rtlCol="0"/>
            <a:lstStyle/>
            <a:p>
              <a:endParaRPr/>
            </a:p>
          </p:txBody>
        </p:sp>
      </p:grpSp>
      <p:sp>
        <p:nvSpPr>
          <p:cNvPr id="14" name="object 14"/>
          <p:cNvSpPr txBox="1"/>
          <p:nvPr/>
        </p:nvSpPr>
        <p:spPr>
          <a:xfrm>
            <a:off x="1501387" y="2762362"/>
            <a:ext cx="877569" cy="238760"/>
          </a:xfrm>
          <a:prstGeom prst="rect">
            <a:avLst/>
          </a:prstGeom>
        </p:spPr>
        <p:txBody>
          <a:bodyPr vert="horz" wrap="square" lIns="0" tIns="12700" rIns="0" bIns="0" rtlCol="0">
            <a:spAutoFit/>
          </a:bodyPr>
          <a:lstStyle/>
          <a:p>
            <a:pPr marL="12700">
              <a:lnSpc>
                <a:spcPct val="100000"/>
              </a:lnSpc>
              <a:spcBef>
                <a:spcPts val="100"/>
              </a:spcBef>
            </a:pPr>
            <a:r>
              <a:rPr sz="1400" spc="40" dirty="0">
                <a:latin typeface="Tahoma"/>
                <a:cs typeface="Tahoma"/>
              </a:rPr>
              <a:t>GET</a:t>
            </a:r>
            <a:r>
              <a:rPr sz="1400" spc="-170" dirty="0">
                <a:latin typeface="Tahoma"/>
                <a:cs typeface="Tahoma"/>
              </a:rPr>
              <a:t> </a:t>
            </a:r>
            <a:r>
              <a:rPr sz="1400" spc="35" dirty="0">
                <a:latin typeface="Tahoma"/>
                <a:cs typeface="Tahoma"/>
              </a:rPr>
              <a:t>/1000</a:t>
            </a:r>
            <a:endParaRPr sz="1400">
              <a:latin typeface="Tahoma"/>
              <a:cs typeface="Tahoma"/>
            </a:endParaRPr>
          </a:p>
        </p:txBody>
      </p:sp>
      <p:pic>
        <p:nvPicPr>
          <p:cNvPr id="15" name="object 15"/>
          <p:cNvPicPr/>
          <p:nvPr/>
        </p:nvPicPr>
        <p:blipFill>
          <a:blip r:embed="rId4" cstate="print"/>
          <a:stretch>
            <a:fillRect/>
          </a:stretch>
        </p:blipFill>
        <p:spPr>
          <a:xfrm>
            <a:off x="1892300" y="3330650"/>
            <a:ext cx="1843886" cy="17020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2015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29" dirty="0"/>
              <a:t> </a:t>
            </a:r>
            <a:r>
              <a:rPr sz="2600" spc="20" dirty="0"/>
              <a:t>v</a:t>
            </a:r>
            <a:r>
              <a:rPr sz="2600" spc="160" dirty="0"/>
              <a:t>s</a:t>
            </a:r>
            <a:r>
              <a:rPr sz="2600" spc="-160" dirty="0"/>
              <a:t> </a:t>
            </a:r>
            <a:r>
              <a:rPr sz="2600" spc="125" dirty="0"/>
              <a:t>REST</a:t>
            </a:r>
            <a:endParaRPr sz="2600"/>
          </a:p>
        </p:txBody>
      </p:sp>
      <p:sp>
        <p:nvSpPr>
          <p:cNvPr id="3" name="object 3"/>
          <p:cNvSpPr txBox="1"/>
          <p:nvPr/>
        </p:nvSpPr>
        <p:spPr>
          <a:xfrm>
            <a:off x="4734962" y="2474699"/>
            <a:ext cx="686435" cy="11995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50">
              <a:latin typeface="Times New Roman"/>
              <a:cs typeface="Times New Roman"/>
            </a:endParaRPr>
          </a:p>
          <a:p>
            <a:pPr marL="97155">
              <a:lnSpc>
                <a:spcPct val="100000"/>
              </a:lnSpc>
              <a:spcBef>
                <a:spcPts val="5"/>
              </a:spcBef>
            </a:pPr>
            <a:r>
              <a:rPr sz="800" spc="-5" dirty="0">
                <a:latin typeface="Arial MT"/>
                <a:cs typeface="Arial MT"/>
              </a:rPr>
              <a:t>aggregator</a:t>
            </a:r>
            <a:endParaRPr sz="800">
              <a:latin typeface="Arial MT"/>
              <a:cs typeface="Arial MT"/>
            </a:endParaRPr>
          </a:p>
        </p:txBody>
      </p:sp>
      <p:sp>
        <p:nvSpPr>
          <p:cNvPr id="4" name="object 4"/>
          <p:cNvSpPr txBox="1"/>
          <p:nvPr/>
        </p:nvSpPr>
        <p:spPr>
          <a:xfrm>
            <a:off x="6530337" y="1649800"/>
            <a:ext cx="1185545" cy="63119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600">
              <a:latin typeface="Times New Roman"/>
              <a:cs typeface="Times New Roman"/>
            </a:endParaRPr>
          </a:p>
          <a:p>
            <a:pPr marL="264160">
              <a:lnSpc>
                <a:spcPct val="100000"/>
              </a:lnSpc>
              <a:spcBef>
                <a:spcPts val="5"/>
              </a:spcBef>
            </a:pPr>
            <a:r>
              <a:rPr sz="1000" dirty="0">
                <a:latin typeface="Arial MT"/>
                <a:cs typeface="Arial MT"/>
              </a:rPr>
              <a:t>rest-service</a:t>
            </a:r>
            <a:endParaRPr sz="1000">
              <a:latin typeface="Arial MT"/>
              <a:cs typeface="Arial MT"/>
            </a:endParaRPr>
          </a:p>
        </p:txBody>
      </p:sp>
      <p:sp>
        <p:nvSpPr>
          <p:cNvPr id="5" name="object 5"/>
          <p:cNvSpPr txBox="1"/>
          <p:nvPr/>
        </p:nvSpPr>
        <p:spPr>
          <a:xfrm>
            <a:off x="6530337" y="3985774"/>
            <a:ext cx="1185545" cy="63119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600">
              <a:latin typeface="Times New Roman"/>
              <a:cs typeface="Times New Roman"/>
            </a:endParaRPr>
          </a:p>
          <a:p>
            <a:pPr marL="246379">
              <a:lnSpc>
                <a:spcPct val="100000"/>
              </a:lnSpc>
              <a:spcBef>
                <a:spcPts val="5"/>
              </a:spcBef>
            </a:pPr>
            <a:r>
              <a:rPr sz="1000" spc="-5" dirty="0">
                <a:latin typeface="Arial MT"/>
                <a:cs typeface="Arial MT"/>
              </a:rPr>
              <a:t>grpc-service</a:t>
            </a:r>
            <a:endParaRPr sz="1000">
              <a:latin typeface="Arial MT"/>
              <a:cs typeface="Arial MT"/>
            </a:endParaRPr>
          </a:p>
        </p:txBody>
      </p:sp>
      <p:grpSp>
        <p:nvGrpSpPr>
          <p:cNvPr id="6" name="object 6"/>
          <p:cNvGrpSpPr/>
          <p:nvPr/>
        </p:nvGrpSpPr>
        <p:grpSpPr>
          <a:xfrm>
            <a:off x="5407074" y="1918727"/>
            <a:ext cx="1096010" cy="2429510"/>
            <a:chOff x="5407074" y="1918727"/>
            <a:chExt cx="1096010" cy="2429510"/>
          </a:xfrm>
        </p:grpSpPr>
        <p:sp>
          <p:nvSpPr>
            <p:cNvPr id="7" name="object 7"/>
            <p:cNvSpPr/>
            <p:nvPr/>
          </p:nvSpPr>
          <p:spPr>
            <a:xfrm>
              <a:off x="5421362" y="1965149"/>
              <a:ext cx="1011555" cy="1109345"/>
            </a:xfrm>
            <a:custGeom>
              <a:avLst/>
              <a:gdLst/>
              <a:ahLst/>
              <a:cxnLst/>
              <a:rect l="l" t="t" r="r" b="b"/>
              <a:pathLst>
                <a:path w="1011554" h="1109345">
                  <a:moveTo>
                    <a:pt x="0" y="1109099"/>
                  </a:moveTo>
                  <a:lnTo>
                    <a:pt x="554483" y="1109099"/>
                  </a:lnTo>
                  <a:lnTo>
                    <a:pt x="554483" y="0"/>
                  </a:lnTo>
                  <a:lnTo>
                    <a:pt x="1011170" y="0"/>
                  </a:lnTo>
                </a:path>
              </a:pathLst>
            </a:custGeom>
            <a:ln w="28574">
              <a:solidFill>
                <a:srgbClr val="000000"/>
              </a:solidFill>
            </a:ln>
          </p:spPr>
          <p:txBody>
            <a:bodyPr wrap="square" lIns="0" tIns="0" rIns="0" bIns="0" rtlCol="0"/>
            <a:lstStyle/>
            <a:p>
              <a:endParaRPr/>
            </a:p>
          </p:txBody>
        </p:sp>
        <p:pic>
          <p:nvPicPr>
            <p:cNvPr id="8" name="object 8"/>
            <p:cNvPicPr/>
            <p:nvPr/>
          </p:nvPicPr>
          <p:blipFill>
            <a:blip r:embed="rId2" cstate="print"/>
            <a:stretch>
              <a:fillRect/>
            </a:stretch>
          </p:blipFill>
          <p:spPr>
            <a:xfrm>
              <a:off x="6386110" y="1918727"/>
              <a:ext cx="116865" cy="92844"/>
            </a:xfrm>
            <a:prstGeom prst="rect">
              <a:avLst/>
            </a:prstGeom>
          </p:spPr>
        </p:pic>
        <p:sp>
          <p:nvSpPr>
            <p:cNvPr id="9" name="object 9"/>
            <p:cNvSpPr/>
            <p:nvPr/>
          </p:nvSpPr>
          <p:spPr>
            <a:xfrm>
              <a:off x="5421362" y="3074249"/>
              <a:ext cx="1011555" cy="1227455"/>
            </a:xfrm>
            <a:custGeom>
              <a:avLst/>
              <a:gdLst/>
              <a:ahLst/>
              <a:cxnLst/>
              <a:rect l="l" t="t" r="r" b="b"/>
              <a:pathLst>
                <a:path w="1011554" h="1227454">
                  <a:moveTo>
                    <a:pt x="0" y="0"/>
                  </a:moveTo>
                  <a:lnTo>
                    <a:pt x="554483" y="0"/>
                  </a:lnTo>
                  <a:lnTo>
                    <a:pt x="554483" y="1226999"/>
                  </a:lnTo>
                  <a:lnTo>
                    <a:pt x="1011170" y="1226999"/>
                  </a:lnTo>
                </a:path>
              </a:pathLst>
            </a:custGeom>
            <a:ln w="28574">
              <a:solidFill>
                <a:srgbClr val="1A9988"/>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6386110" y="4254827"/>
              <a:ext cx="116865" cy="92844"/>
            </a:xfrm>
            <a:prstGeom prst="rect">
              <a:avLst/>
            </a:prstGeom>
          </p:spPr>
        </p:pic>
      </p:grpSp>
      <p:grpSp>
        <p:nvGrpSpPr>
          <p:cNvPr id="11" name="object 11"/>
          <p:cNvGrpSpPr/>
          <p:nvPr/>
        </p:nvGrpSpPr>
        <p:grpSpPr>
          <a:xfrm>
            <a:off x="3544904" y="3007087"/>
            <a:ext cx="1195070" cy="134620"/>
            <a:chOff x="3544904" y="3007087"/>
            <a:chExt cx="1195070" cy="134620"/>
          </a:xfrm>
        </p:grpSpPr>
        <p:sp>
          <p:nvSpPr>
            <p:cNvPr id="12" name="object 12"/>
            <p:cNvSpPr/>
            <p:nvPr/>
          </p:nvSpPr>
          <p:spPr>
            <a:xfrm>
              <a:off x="3549666" y="3011850"/>
              <a:ext cx="1185545" cy="125095"/>
            </a:xfrm>
            <a:custGeom>
              <a:avLst/>
              <a:gdLst/>
              <a:ahLst/>
              <a:cxnLst/>
              <a:rect l="l" t="t" r="r" b="b"/>
              <a:pathLst>
                <a:path w="1185545" h="125094">
                  <a:moveTo>
                    <a:pt x="1122899" y="124799"/>
                  </a:moveTo>
                  <a:lnTo>
                    <a:pt x="0" y="124799"/>
                  </a:lnTo>
                  <a:lnTo>
                    <a:pt x="0" y="0"/>
                  </a:lnTo>
                  <a:lnTo>
                    <a:pt x="1122899" y="0"/>
                  </a:lnTo>
                  <a:lnTo>
                    <a:pt x="1185299" y="62399"/>
                  </a:lnTo>
                  <a:lnTo>
                    <a:pt x="1122899" y="124799"/>
                  </a:lnTo>
                  <a:close/>
                </a:path>
              </a:pathLst>
            </a:custGeom>
            <a:solidFill>
              <a:srgbClr val="FFF1CC"/>
            </a:solidFill>
          </p:spPr>
          <p:txBody>
            <a:bodyPr wrap="square" lIns="0" tIns="0" rIns="0" bIns="0" rtlCol="0"/>
            <a:lstStyle/>
            <a:p>
              <a:endParaRPr/>
            </a:p>
          </p:txBody>
        </p:sp>
        <p:sp>
          <p:nvSpPr>
            <p:cNvPr id="13" name="object 13"/>
            <p:cNvSpPr/>
            <p:nvPr/>
          </p:nvSpPr>
          <p:spPr>
            <a:xfrm>
              <a:off x="3549666" y="3011850"/>
              <a:ext cx="1185545" cy="125095"/>
            </a:xfrm>
            <a:custGeom>
              <a:avLst/>
              <a:gdLst/>
              <a:ahLst/>
              <a:cxnLst/>
              <a:rect l="l" t="t" r="r" b="b"/>
              <a:pathLst>
                <a:path w="1185545" h="125094">
                  <a:moveTo>
                    <a:pt x="0" y="0"/>
                  </a:moveTo>
                  <a:lnTo>
                    <a:pt x="1122899" y="0"/>
                  </a:lnTo>
                  <a:lnTo>
                    <a:pt x="1185299" y="62399"/>
                  </a:lnTo>
                  <a:lnTo>
                    <a:pt x="1122899" y="124799"/>
                  </a:lnTo>
                  <a:lnTo>
                    <a:pt x="0" y="124799"/>
                  </a:lnTo>
                  <a:lnTo>
                    <a:pt x="0" y="0"/>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4" cstate="print"/>
          <a:stretch>
            <a:fillRect/>
          </a:stretch>
        </p:blipFill>
        <p:spPr>
          <a:xfrm>
            <a:off x="1088250" y="2223224"/>
            <a:ext cx="2199927" cy="170204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77590" cy="421640"/>
          </a:xfrm>
          <a:prstGeom prst="rect">
            <a:avLst/>
          </a:prstGeom>
        </p:spPr>
        <p:txBody>
          <a:bodyPr vert="horz" wrap="square" lIns="0" tIns="12700" rIns="0" bIns="0" rtlCol="0">
            <a:spAutoFit/>
          </a:bodyPr>
          <a:lstStyle/>
          <a:p>
            <a:pPr marL="12700">
              <a:lnSpc>
                <a:spcPct val="100000"/>
              </a:lnSpc>
              <a:spcBef>
                <a:spcPts val="100"/>
              </a:spcBef>
            </a:pPr>
            <a:r>
              <a:rPr sz="2600" spc="285" dirty="0"/>
              <a:t>M</a:t>
            </a:r>
            <a:r>
              <a:rPr sz="2600" spc="20" dirty="0"/>
              <a:t>onolithic</a:t>
            </a:r>
            <a:r>
              <a:rPr sz="2600" spc="-240" dirty="0"/>
              <a:t> </a:t>
            </a:r>
            <a:r>
              <a:rPr sz="2600" spc="75" dirty="0"/>
              <a:t>Applic</a:t>
            </a:r>
            <a:r>
              <a:rPr sz="2600" spc="70" dirty="0"/>
              <a:t>a</a:t>
            </a:r>
            <a:r>
              <a:rPr sz="2600" spc="-5" dirty="0"/>
              <a:t>tion</a:t>
            </a:r>
            <a:endParaRPr sz="2600"/>
          </a:p>
        </p:txBody>
      </p:sp>
      <p:graphicFrame>
        <p:nvGraphicFramePr>
          <p:cNvPr id="3" name="object 3"/>
          <p:cNvGraphicFramePr>
            <a:graphicFrameLocks noGrp="1"/>
          </p:cNvGraphicFramePr>
          <p:nvPr/>
        </p:nvGraphicFramePr>
        <p:xfrm>
          <a:off x="3470712" y="2072137"/>
          <a:ext cx="1880235" cy="1442622"/>
        </p:xfrm>
        <a:graphic>
          <a:graphicData uri="http://schemas.openxmlformats.org/drawingml/2006/table">
            <a:tbl>
              <a:tblPr firstRow="1" bandRow="1">
                <a:tableStyleId>{2D5ABB26-0587-4C30-8999-92F81FD0307C}</a:tableStyleId>
              </a:tblPr>
              <a:tblGrid>
                <a:gridCol w="626745">
                  <a:extLst>
                    <a:ext uri="{9D8B030D-6E8A-4147-A177-3AD203B41FA5}">
                      <a16:colId xmlns:a16="http://schemas.microsoft.com/office/drawing/2014/main" val="20000"/>
                    </a:ext>
                  </a:extLst>
                </a:gridCol>
                <a:gridCol w="626745">
                  <a:extLst>
                    <a:ext uri="{9D8B030D-6E8A-4147-A177-3AD203B41FA5}">
                      <a16:colId xmlns:a16="http://schemas.microsoft.com/office/drawing/2014/main" val="20001"/>
                    </a:ext>
                  </a:extLst>
                </a:gridCol>
                <a:gridCol w="626745">
                  <a:extLst>
                    <a:ext uri="{9D8B030D-6E8A-4147-A177-3AD203B41FA5}">
                      <a16:colId xmlns:a16="http://schemas.microsoft.com/office/drawing/2014/main" val="20002"/>
                    </a:ext>
                  </a:extLst>
                </a:gridCol>
              </a:tblGrid>
              <a:tr h="4762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C"/>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3F3F3"/>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60000"/>
                    </a:solidFill>
                  </a:tcPr>
                </a:tc>
                <a:extLst>
                  <a:ext uri="{0D108BD9-81ED-4DB2-BD59-A6C34878D82A}">
                    <a16:rowId xmlns:a16="http://schemas.microsoft.com/office/drawing/2014/main" val="10000"/>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A2C4C9"/>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9000"/>
                    </a:solidFill>
                  </a:tcPr>
                </a:tc>
                <a:extLst>
                  <a:ext uri="{0D108BD9-81ED-4DB2-BD59-A6C34878D82A}">
                    <a16:rowId xmlns:a16="http://schemas.microsoft.com/office/drawing/2014/main" val="10001"/>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0C343D"/>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731B47"/>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T w="9525">
                      <a:solidFill>
                        <a:srgbClr val="9E9E9E"/>
                      </a:solidFill>
                      <a:prstDash val="solid"/>
                    </a:lnT>
                    <a:lnB w="9525">
                      <a:solidFill>
                        <a:srgbClr val="9E9E9E"/>
                      </a:solidFill>
                      <a:prstDash val="solid"/>
                    </a:lnB>
                    <a:solidFill>
                      <a:srgbClr val="1A998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4020125" y="3535737"/>
            <a:ext cx="790575" cy="1125220"/>
            <a:chOff x="4020125" y="3535737"/>
            <a:chExt cx="790575" cy="1125220"/>
          </a:xfrm>
        </p:grpSpPr>
        <p:sp>
          <p:nvSpPr>
            <p:cNvPr id="5" name="object 5"/>
            <p:cNvSpPr/>
            <p:nvPr/>
          </p:nvSpPr>
          <p:spPr>
            <a:xfrm>
              <a:off x="4024887" y="4112900"/>
              <a:ext cx="781050" cy="542925"/>
            </a:xfrm>
            <a:custGeom>
              <a:avLst/>
              <a:gdLst/>
              <a:ahLst/>
              <a:cxnLst/>
              <a:rect l="l" t="t" r="r" b="b"/>
              <a:pathLst>
                <a:path w="781050" h="542925">
                  <a:moveTo>
                    <a:pt x="390299" y="542849"/>
                  </a:moveTo>
                  <a:lnTo>
                    <a:pt x="320143" y="541600"/>
                  </a:lnTo>
                  <a:lnTo>
                    <a:pt x="254111" y="537998"/>
                  </a:lnTo>
                  <a:lnTo>
                    <a:pt x="193308" y="532262"/>
                  </a:lnTo>
                  <a:lnTo>
                    <a:pt x="138834" y="524611"/>
                  </a:lnTo>
                  <a:lnTo>
                    <a:pt x="91793" y="515264"/>
                  </a:lnTo>
                  <a:lnTo>
                    <a:pt x="53287" y="504440"/>
                  </a:lnTo>
                  <a:lnTo>
                    <a:pt x="6288" y="479239"/>
                  </a:lnTo>
                  <a:lnTo>
                    <a:pt x="0" y="465299"/>
                  </a:lnTo>
                  <a:lnTo>
                    <a:pt x="0" y="0"/>
                  </a:lnTo>
                  <a:lnTo>
                    <a:pt x="6288" y="13939"/>
                  </a:lnTo>
                  <a:lnTo>
                    <a:pt x="24418" y="27059"/>
                  </a:lnTo>
                  <a:lnTo>
                    <a:pt x="91793" y="49964"/>
                  </a:lnTo>
                  <a:lnTo>
                    <a:pt x="138834" y="59311"/>
                  </a:lnTo>
                  <a:lnTo>
                    <a:pt x="193308" y="66962"/>
                  </a:lnTo>
                  <a:lnTo>
                    <a:pt x="254111" y="72698"/>
                  </a:lnTo>
                  <a:lnTo>
                    <a:pt x="320143" y="76300"/>
                  </a:lnTo>
                  <a:lnTo>
                    <a:pt x="390299" y="77549"/>
                  </a:lnTo>
                  <a:lnTo>
                    <a:pt x="460456" y="76300"/>
                  </a:lnTo>
                  <a:lnTo>
                    <a:pt x="526488" y="72698"/>
                  </a:lnTo>
                  <a:lnTo>
                    <a:pt x="587291" y="66962"/>
                  </a:lnTo>
                  <a:lnTo>
                    <a:pt x="641765" y="59311"/>
                  </a:lnTo>
                  <a:lnTo>
                    <a:pt x="688806" y="49964"/>
                  </a:lnTo>
                  <a:lnTo>
                    <a:pt x="727312" y="39140"/>
                  </a:lnTo>
                  <a:lnTo>
                    <a:pt x="774311" y="13939"/>
                  </a:lnTo>
                  <a:lnTo>
                    <a:pt x="780599" y="0"/>
                  </a:lnTo>
                  <a:lnTo>
                    <a:pt x="780599" y="465299"/>
                  </a:lnTo>
                  <a:lnTo>
                    <a:pt x="727312" y="504440"/>
                  </a:lnTo>
                  <a:lnTo>
                    <a:pt x="688806" y="515264"/>
                  </a:lnTo>
                  <a:lnTo>
                    <a:pt x="641765" y="524611"/>
                  </a:lnTo>
                  <a:lnTo>
                    <a:pt x="587291" y="532262"/>
                  </a:lnTo>
                  <a:lnTo>
                    <a:pt x="526488" y="537998"/>
                  </a:lnTo>
                  <a:lnTo>
                    <a:pt x="460456" y="541600"/>
                  </a:lnTo>
                  <a:lnTo>
                    <a:pt x="390299" y="542849"/>
                  </a:lnTo>
                  <a:close/>
                </a:path>
              </a:pathLst>
            </a:custGeom>
            <a:solidFill>
              <a:srgbClr val="E9EDEE"/>
            </a:solidFill>
          </p:spPr>
          <p:txBody>
            <a:bodyPr wrap="square" lIns="0" tIns="0" rIns="0" bIns="0" rtlCol="0"/>
            <a:lstStyle/>
            <a:p>
              <a:endParaRPr/>
            </a:p>
          </p:txBody>
        </p:sp>
        <p:sp>
          <p:nvSpPr>
            <p:cNvPr id="6" name="object 6"/>
            <p:cNvSpPr/>
            <p:nvPr/>
          </p:nvSpPr>
          <p:spPr>
            <a:xfrm>
              <a:off x="4024887" y="4035350"/>
              <a:ext cx="781050" cy="155575"/>
            </a:xfrm>
            <a:custGeom>
              <a:avLst/>
              <a:gdLst/>
              <a:ahLst/>
              <a:cxnLst/>
              <a:rect l="l" t="t" r="r" b="b"/>
              <a:pathLst>
                <a:path w="781050" h="155575">
                  <a:moveTo>
                    <a:pt x="390299" y="155099"/>
                  </a:moveTo>
                  <a:lnTo>
                    <a:pt x="320143" y="153850"/>
                  </a:lnTo>
                  <a:lnTo>
                    <a:pt x="254111" y="150248"/>
                  </a:lnTo>
                  <a:lnTo>
                    <a:pt x="193308" y="144512"/>
                  </a:lnTo>
                  <a:lnTo>
                    <a:pt x="138834" y="136861"/>
                  </a:lnTo>
                  <a:lnTo>
                    <a:pt x="91793" y="127514"/>
                  </a:lnTo>
                  <a:lnTo>
                    <a:pt x="53287" y="116690"/>
                  </a:lnTo>
                  <a:lnTo>
                    <a:pt x="6288" y="91489"/>
                  </a:lnTo>
                  <a:lnTo>
                    <a:pt x="0" y="77549"/>
                  </a:lnTo>
                  <a:lnTo>
                    <a:pt x="6288" y="63610"/>
                  </a:lnTo>
                  <a:lnTo>
                    <a:pt x="53287" y="38408"/>
                  </a:lnTo>
                  <a:lnTo>
                    <a:pt x="91793" y="27585"/>
                  </a:lnTo>
                  <a:lnTo>
                    <a:pt x="138834" y="18238"/>
                  </a:lnTo>
                  <a:lnTo>
                    <a:pt x="193308" y="10587"/>
                  </a:lnTo>
                  <a:lnTo>
                    <a:pt x="254111" y="4851"/>
                  </a:lnTo>
                  <a:lnTo>
                    <a:pt x="320143" y="1249"/>
                  </a:lnTo>
                  <a:lnTo>
                    <a:pt x="390299" y="0"/>
                  </a:lnTo>
                  <a:lnTo>
                    <a:pt x="460456" y="1249"/>
                  </a:lnTo>
                  <a:lnTo>
                    <a:pt x="526488" y="4851"/>
                  </a:lnTo>
                  <a:lnTo>
                    <a:pt x="587291" y="10587"/>
                  </a:lnTo>
                  <a:lnTo>
                    <a:pt x="641765" y="18238"/>
                  </a:lnTo>
                  <a:lnTo>
                    <a:pt x="688806" y="27585"/>
                  </a:lnTo>
                  <a:lnTo>
                    <a:pt x="727312" y="38408"/>
                  </a:lnTo>
                  <a:lnTo>
                    <a:pt x="774311" y="63610"/>
                  </a:lnTo>
                  <a:lnTo>
                    <a:pt x="780599" y="77549"/>
                  </a:lnTo>
                  <a:lnTo>
                    <a:pt x="774311" y="91489"/>
                  </a:lnTo>
                  <a:lnTo>
                    <a:pt x="727312" y="116690"/>
                  </a:lnTo>
                  <a:lnTo>
                    <a:pt x="688806" y="127514"/>
                  </a:lnTo>
                  <a:lnTo>
                    <a:pt x="641765" y="136861"/>
                  </a:lnTo>
                  <a:lnTo>
                    <a:pt x="587291" y="144512"/>
                  </a:lnTo>
                  <a:lnTo>
                    <a:pt x="526488" y="150248"/>
                  </a:lnTo>
                  <a:lnTo>
                    <a:pt x="460456" y="153850"/>
                  </a:lnTo>
                  <a:lnTo>
                    <a:pt x="390299" y="155099"/>
                  </a:lnTo>
                  <a:close/>
                </a:path>
              </a:pathLst>
            </a:custGeom>
            <a:solidFill>
              <a:srgbClr val="F1F4F4"/>
            </a:solidFill>
          </p:spPr>
          <p:txBody>
            <a:bodyPr wrap="square" lIns="0" tIns="0" rIns="0" bIns="0" rtlCol="0"/>
            <a:lstStyle/>
            <a:p>
              <a:endParaRPr/>
            </a:p>
          </p:txBody>
        </p:sp>
        <p:sp>
          <p:nvSpPr>
            <p:cNvPr id="7" name="object 7"/>
            <p:cNvSpPr/>
            <p:nvPr/>
          </p:nvSpPr>
          <p:spPr>
            <a:xfrm>
              <a:off x="4024887" y="3540500"/>
              <a:ext cx="781050" cy="1115695"/>
            </a:xfrm>
            <a:custGeom>
              <a:avLst/>
              <a:gdLst/>
              <a:ahLst/>
              <a:cxnLst/>
              <a:rect l="l" t="t" r="r" b="b"/>
              <a:pathLst>
                <a:path w="781050" h="1115695">
                  <a:moveTo>
                    <a:pt x="780599" y="572399"/>
                  </a:moveTo>
                  <a:lnTo>
                    <a:pt x="774311" y="586339"/>
                  </a:lnTo>
                  <a:lnTo>
                    <a:pt x="756181" y="599459"/>
                  </a:lnTo>
                  <a:lnTo>
                    <a:pt x="688806" y="622364"/>
                  </a:lnTo>
                  <a:lnTo>
                    <a:pt x="641765" y="631711"/>
                  </a:lnTo>
                  <a:lnTo>
                    <a:pt x="587291" y="639362"/>
                  </a:lnTo>
                  <a:lnTo>
                    <a:pt x="526488" y="645098"/>
                  </a:lnTo>
                  <a:lnTo>
                    <a:pt x="460456" y="648700"/>
                  </a:lnTo>
                  <a:lnTo>
                    <a:pt x="390299" y="649949"/>
                  </a:lnTo>
                  <a:lnTo>
                    <a:pt x="320143" y="648700"/>
                  </a:lnTo>
                  <a:lnTo>
                    <a:pt x="254111" y="645098"/>
                  </a:lnTo>
                  <a:lnTo>
                    <a:pt x="193308" y="639362"/>
                  </a:lnTo>
                  <a:lnTo>
                    <a:pt x="138834" y="631711"/>
                  </a:lnTo>
                  <a:lnTo>
                    <a:pt x="91793" y="622364"/>
                  </a:lnTo>
                  <a:lnTo>
                    <a:pt x="53287" y="611540"/>
                  </a:lnTo>
                  <a:lnTo>
                    <a:pt x="6288" y="586339"/>
                  </a:lnTo>
                  <a:lnTo>
                    <a:pt x="0" y="572399"/>
                  </a:lnTo>
                  <a:lnTo>
                    <a:pt x="53287" y="533258"/>
                  </a:lnTo>
                  <a:lnTo>
                    <a:pt x="91793" y="522435"/>
                  </a:lnTo>
                  <a:lnTo>
                    <a:pt x="138834" y="513088"/>
                  </a:lnTo>
                  <a:lnTo>
                    <a:pt x="193308" y="505437"/>
                  </a:lnTo>
                  <a:lnTo>
                    <a:pt x="254111" y="499701"/>
                  </a:lnTo>
                  <a:lnTo>
                    <a:pt x="320143" y="496099"/>
                  </a:lnTo>
                  <a:lnTo>
                    <a:pt x="390299" y="494849"/>
                  </a:lnTo>
                  <a:lnTo>
                    <a:pt x="460456" y="496099"/>
                  </a:lnTo>
                  <a:lnTo>
                    <a:pt x="526488" y="499701"/>
                  </a:lnTo>
                  <a:lnTo>
                    <a:pt x="587291" y="505437"/>
                  </a:lnTo>
                  <a:lnTo>
                    <a:pt x="641765" y="513088"/>
                  </a:lnTo>
                  <a:lnTo>
                    <a:pt x="688806" y="522435"/>
                  </a:lnTo>
                  <a:lnTo>
                    <a:pt x="727312" y="533258"/>
                  </a:lnTo>
                  <a:lnTo>
                    <a:pt x="774311" y="558460"/>
                  </a:lnTo>
                  <a:lnTo>
                    <a:pt x="780599" y="572399"/>
                  </a:lnTo>
                  <a:lnTo>
                    <a:pt x="780599" y="1037699"/>
                  </a:lnTo>
                  <a:lnTo>
                    <a:pt x="727312" y="1076840"/>
                  </a:lnTo>
                  <a:lnTo>
                    <a:pt x="688806" y="1087664"/>
                  </a:lnTo>
                  <a:lnTo>
                    <a:pt x="641765" y="1097011"/>
                  </a:lnTo>
                  <a:lnTo>
                    <a:pt x="587291" y="1104662"/>
                  </a:lnTo>
                  <a:lnTo>
                    <a:pt x="526488" y="1110398"/>
                  </a:lnTo>
                  <a:lnTo>
                    <a:pt x="460456" y="1114000"/>
                  </a:lnTo>
                  <a:lnTo>
                    <a:pt x="390299" y="1115249"/>
                  </a:lnTo>
                  <a:lnTo>
                    <a:pt x="320143" y="1114000"/>
                  </a:lnTo>
                  <a:lnTo>
                    <a:pt x="254111" y="1110398"/>
                  </a:lnTo>
                  <a:lnTo>
                    <a:pt x="193308" y="1104662"/>
                  </a:lnTo>
                  <a:lnTo>
                    <a:pt x="138834" y="1097011"/>
                  </a:lnTo>
                  <a:lnTo>
                    <a:pt x="91793" y="1087664"/>
                  </a:lnTo>
                  <a:lnTo>
                    <a:pt x="53287" y="1076840"/>
                  </a:lnTo>
                  <a:lnTo>
                    <a:pt x="6288" y="1051639"/>
                  </a:lnTo>
                  <a:lnTo>
                    <a:pt x="0" y="1037699"/>
                  </a:lnTo>
                  <a:lnTo>
                    <a:pt x="0" y="572399"/>
                  </a:lnTo>
                </a:path>
                <a:path w="781050" h="1115695">
                  <a:moveTo>
                    <a:pt x="393787" y="0"/>
                  </a:moveTo>
                  <a:lnTo>
                    <a:pt x="393522" y="437849"/>
                  </a:lnTo>
                </a:path>
              </a:pathLst>
            </a:custGeom>
            <a:ln w="9524">
              <a:solidFill>
                <a:srgbClr val="1A1A1A"/>
              </a:solidFill>
            </a:ln>
          </p:spPr>
          <p:txBody>
            <a:bodyPr wrap="square" lIns="0" tIns="0" rIns="0" bIns="0" rtlCol="0"/>
            <a:lstStyle/>
            <a:p>
              <a:endParaRPr/>
            </a:p>
          </p:txBody>
        </p:sp>
        <p:sp>
          <p:nvSpPr>
            <p:cNvPr id="8" name="object 8"/>
            <p:cNvSpPr/>
            <p:nvPr/>
          </p:nvSpPr>
          <p:spPr>
            <a:xfrm>
              <a:off x="4402677" y="3978340"/>
              <a:ext cx="31750" cy="43815"/>
            </a:xfrm>
            <a:custGeom>
              <a:avLst/>
              <a:gdLst/>
              <a:ahLst/>
              <a:cxnLst/>
              <a:rect l="l" t="t" r="r" b="b"/>
              <a:pathLst>
                <a:path w="31750" h="43814">
                  <a:moveTo>
                    <a:pt x="15706" y="43234"/>
                  </a:moveTo>
                  <a:lnTo>
                    <a:pt x="0" y="0"/>
                  </a:lnTo>
                  <a:lnTo>
                    <a:pt x="31465" y="18"/>
                  </a:lnTo>
                  <a:lnTo>
                    <a:pt x="15706" y="43234"/>
                  </a:lnTo>
                  <a:close/>
                </a:path>
              </a:pathLst>
            </a:custGeom>
            <a:solidFill>
              <a:srgbClr val="1A1A1A"/>
            </a:solidFill>
          </p:spPr>
          <p:txBody>
            <a:bodyPr wrap="square" lIns="0" tIns="0" rIns="0" bIns="0" rtlCol="0"/>
            <a:lstStyle/>
            <a:p>
              <a:endParaRPr/>
            </a:p>
          </p:txBody>
        </p:sp>
        <p:sp>
          <p:nvSpPr>
            <p:cNvPr id="9" name="object 9"/>
            <p:cNvSpPr/>
            <p:nvPr/>
          </p:nvSpPr>
          <p:spPr>
            <a:xfrm>
              <a:off x="4402677" y="3978340"/>
              <a:ext cx="31750" cy="43815"/>
            </a:xfrm>
            <a:custGeom>
              <a:avLst/>
              <a:gdLst/>
              <a:ahLst/>
              <a:cxnLst/>
              <a:rect l="l" t="t" r="r" b="b"/>
              <a:pathLst>
                <a:path w="31750" h="43814">
                  <a:moveTo>
                    <a:pt x="0" y="0"/>
                  </a:moveTo>
                  <a:lnTo>
                    <a:pt x="15706" y="43234"/>
                  </a:lnTo>
                  <a:lnTo>
                    <a:pt x="31465" y="18"/>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33400" cy="412934"/>
          </a:xfrm>
          <a:prstGeom prst="rect">
            <a:avLst/>
          </a:prstGeom>
        </p:spPr>
        <p:txBody>
          <a:bodyPr vert="horz" wrap="square" lIns="0" tIns="12700" rIns="0" bIns="0" rtlCol="0">
            <a:spAutoFit/>
          </a:bodyPr>
          <a:lstStyle/>
          <a:p>
            <a:pPr marL="12700">
              <a:lnSpc>
                <a:spcPct val="100000"/>
              </a:lnSpc>
              <a:spcBef>
                <a:spcPts val="100"/>
              </a:spcBef>
            </a:pPr>
            <a:r>
              <a:rPr lang="en-US" sz="2600" spc="225" dirty="0" smtClean="0"/>
              <a:t>Presentation </a:t>
            </a:r>
            <a:r>
              <a:rPr sz="2600" spc="225" dirty="0" smtClean="0"/>
              <a:t>S</a:t>
            </a:r>
            <a:r>
              <a:rPr sz="2600" dirty="0" smtClean="0"/>
              <a:t>tructu</a:t>
            </a:r>
            <a:r>
              <a:rPr sz="2600" spc="-20" dirty="0" smtClean="0"/>
              <a:t>r</a:t>
            </a:r>
            <a:r>
              <a:rPr sz="2600" spc="60" dirty="0" smtClean="0"/>
              <a:t>e</a:t>
            </a:r>
            <a:endParaRPr sz="2600" dirty="0"/>
          </a:p>
        </p:txBody>
      </p:sp>
      <p:sp>
        <p:nvSpPr>
          <p:cNvPr id="3" name="object 3"/>
          <p:cNvSpPr txBox="1"/>
          <p:nvPr/>
        </p:nvSpPr>
        <p:spPr>
          <a:xfrm>
            <a:off x="888468" y="1472823"/>
            <a:ext cx="3726179" cy="2255746"/>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35" dirty="0">
                <a:solidFill>
                  <a:srgbClr val="595959"/>
                </a:solidFill>
                <a:latin typeface="Tahoma"/>
                <a:cs typeface="Tahoma"/>
              </a:rPr>
              <a:t>Protocol</a:t>
            </a:r>
            <a:r>
              <a:rPr sz="1400" spc="-170" dirty="0">
                <a:solidFill>
                  <a:srgbClr val="595959"/>
                </a:solidFill>
                <a:latin typeface="Tahoma"/>
                <a:cs typeface="Tahoma"/>
              </a:rPr>
              <a:t> </a:t>
            </a:r>
            <a:r>
              <a:rPr sz="1400" spc="20" dirty="0">
                <a:solidFill>
                  <a:srgbClr val="595959"/>
                </a:solidFill>
                <a:latin typeface="Tahoma"/>
                <a:cs typeface="Tahoma"/>
              </a:rPr>
              <a:t>Buffers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protobuf</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Client/Ser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spc="10" dirty="0">
                <a:solidFill>
                  <a:srgbClr val="595959"/>
                </a:solidFill>
                <a:latin typeface="Tahoma"/>
                <a:cs typeface="Tahoma"/>
              </a:rPr>
              <a:t>application</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Different</a:t>
            </a:r>
            <a:r>
              <a:rPr sz="1400" spc="-170" dirty="0">
                <a:solidFill>
                  <a:srgbClr val="595959"/>
                </a:solidFill>
                <a:latin typeface="Tahoma"/>
                <a:cs typeface="Tahoma"/>
              </a:rPr>
              <a:t> </a:t>
            </a:r>
            <a:r>
              <a:rPr sz="1400" spc="10" dirty="0">
                <a:solidFill>
                  <a:srgbClr val="595959"/>
                </a:solidFill>
                <a:latin typeface="Tahoma"/>
                <a:cs typeface="Tahoma"/>
              </a:rPr>
              <a:t>types</a:t>
            </a:r>
            <a:r>
              <a:rPr sz="1400" spc="-170" dirty="0">
                <a:solidFill>
                  <a:srgbClr val="595959"/>
                </a:solidFill>
                <a:latin typeface="Tahoma"/>
                <a:cs typeface="Tahoma"/>
              </a:rPr>
              <a:t> </a:t>
            </a:r>
            <a:r>
              <a:rPr sz="1400" spc="20" dirty="0">
                <a:solidFill>
                  <a:srgbClr val="595959"/>
                </a:solidFill>
                <a:latin typeface="Tahoma"/>
                <a:cs typeface="Tahoma"/>
              </a:rPr>
              <a:t>of</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lang="en-US" sz="1400" b="1" i="1" spc="-50" dirty="0" smtClean="0">
                <a:solidFill>
                  <a:srgbClr val="595959"/>
                </a:solidFill>
                <a:latin typeface="Trebuchet MS"/>
                <a:cs typeface="Tahoma"/>
              </a:rPr>
              <a:t>Example</a:t>
            </a:r>
            <a:r>
              <a:rPr sz="1400" spc="-145" dirty="0" smtClean="0">
                <a:solidFill>
                  <a:srgbClr val="595959"/>
                </a:solidFill>
                <a:latin typeface="Tahoma"/>
                <a:cs typeface="Tahoma"/>
              </a:rPr>
              <a:t>:</a:t>
            </a:r>
            <a:r>
              <a:rPr sz="1400" spc="-170" dirty="0" smtClean="0">
                <a:solidFill>
                  <a:srgbClr val="595959"/>
                </a:solidFill>
                <a:latin typeface="Tahoma"/>
                <a:cs typeface="Tahoma"/>
              </a:rPr>
              <a:t> </a:t>
            </a:r>
            <a:endParaRPr lang="en-US" sz="1400" spc="-170" dirty="0" smtClean="0">
              <a:solidFill>
                <a:srgbClr val="595959"/>
              </a:solidFill>
              <a:latin typeface="Tahoma"/>
              <a:cs typeface="Tahoma"/>
            </a:endParaRPr>
          </a:p>
          <a:p>
            <a:pPr marL="805815" lvl="1" indent="-337185">
              <a:lnSpc>
                <a:spcPct val="100000"/>
              </a:lnSpc>
              <a:spcBef>
                <a:spcPts val="270"/>
              </a:spcBef>
              <a:buFont typeface="Arial MT"/>
              <a:buChar char="○"/>
              <a:tabLst>
                <a:tab pos="805180" algn="l"/>
                <a:tab pos="806450" algn="l"/>
              </a:tabLst>
            </a:pPr>
            <a:r>
              <a:rPr lang="en-US" sz="1400" spc="10" dirty="0" smtClean="0">
                <a:solidFill>
                  <a:srgbClr val="595959"/>
                </a:solidFill>
                <a:latin typeface="Tahoma"/>
                <a:cs typeface="Tahoma"/>
              </a:rPr>
              <a:t>Java code about type </a:t>
            </a:r>
            <a:r>
              <a:rPr lang="en-US" sz="1400" spc="10" dirty="0" smtClean="0">
                <a:solidFill>
                  <a:srgbClr val="595959"/>
                </a:solidFill>
                <a:latin typeface="Tahoma"/>
                <a:cs typeface="Tahoma"/>
              </a:rPr>
              <a:t>of data of </a:t>
            </a:r>
            <a:r>
              <a:rPr lang="en-US" sz="1400" spc="10" dirty="0" err="1" smtClean="0">
                <a:solidFill>
                  <a:srgbClr val="595959"/>
                </a:solidFill>
                <a:latin typeface="Tahoma"/>
                <a:cs typeface="Tahoma"/>
              </a:rPr>
              <a:t>Protobuf</a:t>
            </a:r>
            <a:r>
              <a:rPr lang="en-US" sz="1400" spc="10" dirty="0" smtClean="0">
                <a:solidFill>
                  <a:srgbClr val="595959"/>
                </a:solidFill>
                <a:latin typeface="Tahoma"/>
                <a:cs typeface="Tahoma"/>
              </a:rPr>
              <a:t> with Java</a:t>
            </a:r>
          </a:p>
          <a:p>
            <a:pPr marL="805815" lvl="1" indent="-337185">
              <a:spcBef>
                <a:spcPts val="270"/>
              </a:spcBef>
              <a:buFont typeface="Arial MT"/>
              <a:buChar char="○"/>
              <a:tabLst>
                <a:tab pos="805180" algn="l"/>
                <a:tab pos="806450" algn="l"/>
              </a:tabLst>
            </a:pPr>
            <a:r>
              <a:rPr lang="en-US" sz="1400" spc="45" dirty="0" err="1" smtClean="0">
                <a:solidFill>
                  <a:srgbClr val="595959"/>
                </a:solidFill>
                <a:latin typeface="Tahoma"/>
                <a:cs typeface="Tahoma"/>
              </a:rPr>
              <a:t>gRPC</a:t>
            </a:r>
            <a:r>
              <a:rPr lang="en-US" sz="1400" spc="45" dirty="0" smtClean="0">
                <a:solidFill>
                  <a:srgbClr val="595959"/>
                </a:solidFill>
                <a:latin typeface="Tahoma"/>
                <a:cs typeface="Tahoma"/>
              </a:rPr>
              <a:t> – Spring boot integration</a:t>
            </a:r>
            <a:endParaRPr lang="en-US" sz="1400" dirty="0" smtClean="0">
              <a:latin typeface="Tahoma"/>
              <a:cs typeface="Tahoma"/>
            </a:endParaRPr>
          </a:p>
          <a:p>
            <a:pPr marL="805815" lvl="1" indent="-337185">
              <a:lnSpc>
                <a:spcPct val="100000"/>
              </a:lnSpc>
              <a:spcBef>
                <a:spcPts val="270"/>
              </a:spcBef>
              <a:buFont typeface="Arial MT"/>
              <a:buChar char="○"/>
              <a:tabLst>
                <a:tab pos="805180" algn="l"/>
                <a:tab pos="806450" algn="l"/>
              </a:tabLst>
            </a:pPr>
            <a:endParaRPr lang="en-US" sz="1400" dirty="0" smtClean="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4131310" cy="665480"/>
          </a:xfrm>
          <a:prstGeom prst="rect">
            <a:avLst/>
          </a:prstGeom>
        </p:spPr>
        <p:txBody>
          <a:bodyPr vert="horz" wrap="square" lIns="0" tIns="12700" rIns="0" bIns="0" rtlCol="0">
            <a:spAutoFit/>
          </a:bodyPr>
          <a:lstStyle/>
          <a:p>
            <a:pPr marL="12700">
              <a:lnSpc>
                <a:spcPct val="100000"/>
              </a:lnSpc>
              <a:spcBef>
                <a:spcPts val="100"/>
              </a:spcBef>
            </a:pPr>
            <a:r>
              <a:rPr spc="-15" dirty="0"/>
              <a:t>P</a:t>
            </a:r>
            <a:r>
              <a:rPr spc="-40" dirty="0"/>
              <a:t>r</a:t>
            </a:r>
            <a:r>
              <a:rPr spc="135" dirty="0"/>
              <a:t>o</a:t>
            </a:r>
            <a:r>
              <a:rPr spc="-85" dirty="0"/>
              <a:t>t</a:t>
            </a:r>
            <a:r>
              <a:rPr spc="200" dirty="0"/>
              <a:t>o</a:t>
            </a:r>
            <a:r>
              <a:rPr spc="160" dirty="0"/>
              <a:t>c</a:t>
            </a:r>
            <a:r>
              <a:rPr spc="130" dirty="0"/>
              <a:t>ol</a:t>
            </a:r>
            <a:r>
              <a:rPr spc="-370" dirty="0"/>
              <a:t> </a:t>
            </a:r>
            <a:r>
              <a:rPr spc="350" dirty="0"/>
              <a:t>B</a:t>
            </a:r>
            <a:r>
              <a:rPr spc="-5" dirty="0"/>
              <a:t>u</a:t>
            </a:r>
            <a:r>
              <a:rPr spc="-35" dirty="0"/>
              <a:t>ﬀ</a:t>
            </a:r>
            <a:r>
              <a:rPr spc="65" dirty="0"/>
              <a:t>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85010" cy="421640"/>
          </a:xfrm>
          <a:prstGeom prst="rect">
            <a:avLst/>
          </a:prstGeom>
        </p:spPr>
        <p:txBody>
          <a:bodyPr vert="horz" wrap="square" lIns="0" tIns="12700" rIns="0" bIns="0" rtlCol="0">
            <a:spAutoFit/>
          </a:bodyPr>
          <a:lstStyle/>
          <a:p>
            <a:pPr marL="12700">
              <a:lnSpc>
                <a:spcPct val="100000"/>
              </a:lnSpc>
              <a:spcBef>
                <a:spcPts val="100"/>
              </a:spcBef>
            </a:pP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4867275" cy="2294218"/>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 dirty="0">
                <a:solidFill>
                  <a:srgbClr val="595959"/>
                </a:solidFill>
                <a:latin typeface="Tahoma"/>
                <a:cs typeface="Tahoma"/>
              </a:rPr>
              <a:t>IDL</a:t>
            </a:r>
            <a:r>
              <a:rPr sz="1400" spc="-165" dirty="0">
                <a:solidFill>
                  <a:srgbClr val="595959"/>
                </a:solidFill>
                <a:latin typeface="Tahoma"/>
                <a:cs typeface="Tahoma"/>
              </a:rPr>
              <a:t> </a:t>
            </a:r>
            <a:r>
              <a:rPr sz="1400" dirty="0">
                <a:solidFill>
                  <a:srgbClr val="595959"/>
                </a:solidFill>
                <a:latin typeface="Tahoma"/>
                <a:cs typeface="Tahoma"/>
              </a:rPr>
              <a:t>(interface</a:t>
            </a:r>
            <a:r>
              <a:rPr sz="1400" spc="-165" dirty="0">
                <a:solidFill>
                  <a:srgbClr val="595959"/>
                </a:solidFill>
                <a:latin typeface="Tahoma"/>
                <a:cs typeface="Tahoma"/>
              </a:rPr>
              <a:t> </a:t>
            </a:r>
            <a:r>
              <a:rPr sz="1400" spc="15" dirty="0">
                <a:solidFill>
                  <a:srgbClr val="595959"/>
                </a:solidFill>
                <a:latin typeface="Tahoma"/>
                <a:cs typeface="Tahoma"/>
              </a:rPr>
              <a:t>description</a:t>
            </a:r>
            <a:r>
              <a:rPr sz="1400" spc="-165" dirty="0">
                <a:solidFill>
                  <a:srgbClr val="595959"/>
                </a:solidFill>
                <a:latin typeface="Tahoma"/>
                <a:cs typeface="Tahoma"/>
              </a:rPr>
              <a:t> </a:t>
            </a:r>
            <a:r>
              <a:rPr sz="1400" spc="-35" dirty="0">
                <a:solidFill>
                  <a:srgbClr val="595959"/>
                </a:solidFill>
                <a:latin typeface="Tahoma"/>
                <a:cs typeface="Tahoma"/>
              </a:rPr>
              <a:t>language)</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30" dirty="0">
                <a:solidFill>
                  <a:srgbClr val="595959"/>
                </a:solidFill>
                <a:latin typeface="Tahoma"/>
                <a:cs typeface="Tahoma"/>
              </a:rPr>
              <a:t>API</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Serializing/</a:t>
            </a:r>
            <a:r>
              <a:rPr sz="1400" spc="10" dirty="0" err="1" smtClean="0">
                <a:solidFill>
                  <a:srgbClr val="595959"/>
                </a:solidFill>
                <a:latin typeface="Tahoma"/>
                <a:cs typeface="Tahoma"/>
              </a:rPr>
              <a:t>Deserializing</a:t>
            </a:r>
            <a:r>
              <a:rPr sz="1400" spc="-170" dirty="0" smtClean="0">
                <a:solidFill>
                  <a:srgbClr val="595959"/>
                </a:solidFill>
                <a:latin typeface="Tahoma"/>
                <a:cs typeface="Tahoma"/>
              </a:rPr>
              <a:t> </a:t>
            </a:r>
            <a:r>
              <a:rPr sz="1400" spc="20" dirty="0">
                <a:solidFill>
                  <a:srgbClr val="595959"/>
                </a:solidFill>
                <a:latin typeface="Tahoma"/>
                <a:cs typeface="Tahoma"/>
              </a:rPr>
              <a:t>structured</a:t>
            </a:r>
            <a:r>
              <a:rPr sz="1400" spc="-165" dirty="0">
                <a:solidFill>
                  <a:srgbClr val="595959"/>
                </a:solidFill>
                <a:latin typeface="Tahoma"/>
                <a:cs typeface="Tahoma"/>
              </a:rPr>
              <a:t> </a:t>
            </a:r>
            <a:r>
              <a:rPr sz="1400" dirty="0">
                <a:solidFill>
                  <a:srgbClr val="595959"/>
                </a:solidFill>
                <a:latin typeface="Tahoma"/>
                <a:cs typeface="Tahoma"/>
              </a:rPr>
              <a:t>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Very</a:t>
            </a:r>
            <a:r>
              <a:rPr sz="1400" spc="-165" dirty="0">
                <a:solidFill>
                  <a:srgbClr val="595959"/>
                </a:solidFill>
                <a:latin typeface="Tahoma"/>
                <a:cs typeface="Tahoma"/>
              </a:rPr>
              <a:t> </a:t>
            </a:r>
            <a:r>
              <a:rPr sz="1400" spc="15" dirty="0">
                <a:solidFill>
                  <a:srgbClr val="595959"/>
                </a:solidFill>
                <a:latin typeface="Tahoma"/>
                <a:cs typeface="Tahoma"/>
              </a:rPr>
              <a:t>Fast</a:t>
            </a:r>
            <a:r>
              <a:rPr sz="1400" spc="-165"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25" dirty="0">
                <a:solidFill>
                  <a:srgbClr val="595959"/>
                </a:solidFill>
                <a:latin typeface="Tahoma"/>
                <a:cs typeface="Tahoma"/>
              </a:rPr>
              <a:t>Optimized</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interservices</a:t>
            </a:r>
            <a:r>
              <a:rPr sz="1400" spc="-165" dirty="0">
                <a:solidFill>
                  <a:srgbClr val="595959"/>
                </a:solidFill>
                <a:latin typeface="Tahoma"/>
                <a:cs typeface="Tahoma"/>
              </a:rPr>
              <a:t> </a:t>
            </a:r>
            <a:r>
              <a:rPr sz="1400" spc="5" dirty="0">
                <a:solidFill>
                  <a:srgbClr val="595959"/>
                </a:solidFill>
                <a:latin typeface="Tahoma"/>
                <a:cs typeface="Tahoma"/>
              </a:rPr>
              <a:t>communication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Provides</a:t>
            </a:r>
            <a:r>
              <a:rPr sz="1400" spc="-165" dirty="0">
                <a:solidFill>
                  <a:srgbClr val="595959"/>
                </a:solidFill>
                <a:latin typeface="Tahoma"/>
                <a:cs typeface="Tahoma"/>
              </a:rPr>
              <a:t> </a:t>
            </a:r>
            <a:r>
              <a:rPr sz="1400" spc="20" dirty="0">
                <a:solidFill>
                  <a:srgbClr val="595959"/>
                </a:solidFill>
                <a:latin typeface="Tahoma"/>
                <a:cs typeface="Tahoma"/>
              </a:rPr>
              <a:t>client</a:t>
            </a:r>
            <a:r>
              <a:rPr sz="1400" spc="-165" dirty="0">
                <a:solidFill>
                  <a:srgbClr val="595959"/>
                </a:solidFill>
                <a:latin typeface="Tahoma"/>
                <a:cs typeface="Tahoma"/>
              </a:rPr>
              <a:t> </a:t>
            </a:r>
            <a:r>
              <a:rPr sz="1400" spc="15" dirty="0">
                <a:solidFill>
                  <a:srgbClr val="595959"/>
                </a:solidFill>
                <a:latin typeface="Tahoma"/>
                <a:cs typeface="Tahoma"/>
              </a:rPr>
              <a:t>libraries</a:t>
            </a:r>
            <a:r>
              <a:rPr sz="1400" spc="-165" dirty="0">
                <a:solidFill>
                  <a:srgbClr val="595959"/>
                </a:solidFill>
                <a:latin typeface="Tahoma"/>
                <a:cs typeface="Tahoma"/>
              </a:rPr>
              <a:t> </a:t>
            </a:r>
            <a:r>
              <a:rPr sz="1400" spc="10" dirty="0">
                <a:solidFill>
                  <a:srgbClr val="595959"/>
                </a:solidFill>
                <a:latin typeface="Tahoma"/>
                <a:cs typeface="Tahoma"/>
              </a:rPr>
              <a:t>automatically</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many</a:t>
            </a:r>
            <a:r>
              <a:rPr sz="1400" spc="-165" dirty="0">
                <a:solidFill>
                  <a:srgbClr val="595959"/>
                </a:solidFill>
                <a:latin typeface="Tahoma"/>
                <a:cs typeface="Tahoma"/>
              </a:rPr>
              <a:t> </a:t>
            </a:r>
            <a:r>
              <a:rPr sz="1400" spc="-15" dirty="0">
                <a:solidFill>
                  <a:srgbClr val="595959"/>
                </a:solidFill>
                <a:latin typeface="Tahoma"/>
                <a:cs typeface="Tahoma"/>
              </a:rPr>
              <a:t>languages!</a:t>
            </a:r>
            <a:endParaRPr sz="1400" dirty="0">
              <a:latin typeface="Tahoma"/>
              <a:cs typeface="Tahoma"/>
            </a:endParaRPr>
          </a:p>
          <a:p>
            <a:pPr marL="805815" lvl="1" indent="-306070">
              <a:lnSpc>
                <a:spcPct val="100000"/>
              </a:lnSpc>
              <a:spcBef>
                <a:spcPts val="285"/>
              </a:spcBef>
              <a:buFont typeface="Arial MT"/>
              <a:buChar char="○"/>
              <a:tabLst>
                <a:tab pos="805180" algn="l"/>
                <a:tab pos="806450" algn="l"/>
              </a:tabLst>
            </a:pPr>
            <a:r>
              <a:rPr sz="1000" spc="-5" dirty="0">
                <a:solidFill>
                  <a:srgbClr val="595959"/>
                </a:solidFill>
                <a:latin typeface="Tahoma"/>
                <a:cs typeface="Tahoma"/>
              </a:rPr>
              <a:t>Java</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7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Javascript</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Go</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Ruby</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20" dirty="0">
                <a:solidFill>
                  <a:srgbClr val="595959"/>
                </a:solidFill>
                <a:latin typeface="Tahoma"/>
                <a:cs typeface="Tahoma"/>
              </a:rPr>
              <a:t>Python</a:t>
            </a:r>
            <a:endParaRPr sz="1000" dirty="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69795" cy="421640"/>
          </a:xfrm>
          <a:prstGeom prst="rect">
            <a:avLst/>
          </a:prstGeom>
        </p:spPr>
        <p:txBody>
          <a:bodyPr vert="horz" wrap="square" lIns="0" tIns="12700" rIns="0" bIns="0" rtlCol="0">
            <a:spAutoFit/>
          </a:bodyPr>
          <a:lstStyle/>
          <a:p>
            <a:pPr marL="12700">
              <a:lnSpc>
                <a:spcPct val="100000"/>
              </a:lnSpc>
              <a:spcBef>
                <a:spcPts val="100"/>
              </a:spcBef>
            </a:pPr>
            <a:r>
              <a:rPr sz="2600" spc="250" dirty="0"/>
              <a:t>S</a:t>
            </a:r>
            <a:r>
              <a:rPr sz="2600" spc="105" dirty="0"/>
              <a:t>ample</a:t>
            </a:r>
            <a:r>
              <a:rPr sz="2600" spc="-160" dirty="0"/>
              <a:t> </a:t>
            </a:r>
            <a:r>
              <a:rPr sz="2600" spc="-10" dirty="0"/>
              <a:t>P</a:t>
            </a:r>
            <a:r>
              <a:rPr sz="2600" spc="-25" dirty="0"/>
              <a:t>r</a:t>
            </a:r>
            <a:r>
              <a:rPr sz="2600" spc="80" dirty="0"/>
              <a:t>o</a:t>
            </a:r>
            <a:r>
              <a:rPr sz="2600" spc="-55" dirty="0"/>
              <a:t>t</a:t>
            </a:r>
            <a:r>
              <a:rPr sz="2600" spc="100" dirty="0"/>
              <a:t>o</a:t>
            </a:r>
            <a:endParaRPr sz="2600"/>
          </a:p>
        </p:txBody>
      </p:sp>
      <p:pic>
        <p:nvPicPr>
          <p:cNvPr id="3" name="object 3"/>
          <p:cNvPicPr/>
          <p:nvPr/>
        </p:nvPicPr>
        <p:blipFill>
          <a:blip r:embed="rId2" cstate="print"/>
          <a:stretch>
            <a:fillRect/>
          </a:stretch>
        </p:blipFill>
        <p:spPr>
          <a:xfrm>
            <a:off x="5448975" y="1811074"/>
            <a:ext cx="2747150" cy="2346899"/>
          </a:xfrm>
          <a:prstGeom prst="rect">
            <a:avLst/>
          </a:prstGeom>
        </p:spPr>
      </p:pic>
      <p:pic>
        <p:nvPicPr>
          <p:cNvPr id="4" name="object 4"/>
          <p:cNvPicPr/>
          <p:nvPr/>
        </p:nvPicPr>
        <p:blipFill>
          <a:blip r:embed="rId3" cstate="print"/>
          <a:stretch>
            <a:fillRect/>
          </a:stretch>
        </p:blipFill>
        <p:spPr>
          <a:xfrm>
            <a:off x="1243575" y="1565062"/>
            <a:ext cx="2631475" cy="272837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7093584"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75" dirty="0"/>
              <a:t>obuf</a:t>
            </a:r>
            <a:r>
              <a:rPr sz="2600" spc="-285" dirty="0"/>
              <a:t> </a:t>
            </a:r>
            <a:r>
              <a:rPr sz="2600" spc="20" dirty="0"/>
              <a:t>v</a:t>
            </a:r>
            <a:r>
              <a:rPr sz="2600" spc="160" dirty="0"/>
              <a:t>s</a:t>
            </a:r>
            <a:r>
              <a:rPr sz="2600" spc="-229" dirty="0"/>
              <a:t> </a:t>
            </a:r>
            <a:r>
              <a:rPr sz="2600" spc="135" dirty="0"/>
              <a:t>JSON</a:t>
            </a:r>
            <a:r>
              <a:rPr sz="2600" spc="-160" dirty="0"/>
              <a:t> </a:t>
            </a:r>
            <a:r>
              <a:rPr sz="2600" spc="130" dirty="0"/>
              <a:t>-</a:t>
            </a:r>
            <a:r>
              <a:rPr sz="2600" spc="-160" dirty="0"/>
              <a:t> </a:t>
            </a:r>
            <a:r>
              <a:rPr sz="2600" spc="60" dirty="0"/>
              <a:t>P</a:t>
            </a:r>
            <a:r>
              <a:rPr sz="2600" spc="-15" dirty="0"/>
              <a:t>er</a:t>
            </a:r>
            <a:r>
              <a:rPr sz="2600" spc="-35" dirty="0"/>
              <a:t>f</a:t>
            </a:r>
            <a:r>
              <a:rPr sz="2600" spc="75" dirty="0"/>
              <a:t>orman</a:t>
            </a:r>
            <a:r>
              <a:rPr sz="2600" spc="50" dirty="0"/>
              <a:t>c</a:t>
            </a:r>
            <a:r>
              <a:rPr sz="2600" spc="60" dirty="0"/>
              <a:t>e</a:t>
            </a:r>
            <a:r>
              <a:rPr sz="2600" spc="-160" dirty="0"/>
              <a:t> </a:t>
            </a:r>
            <a:r>
              <a:rPr sz="2600" spc="180" dirty="0"/>
              <a:t>C</a:t>
            </a:r>
            <a:r>
              <a:rPr sz="2600" spc="65" dirty="0"/>
              <a:t>omparison</a:t>
            </a:r>
            <a:endParaRPr sz="2600"/>
          </a:p>
        </p:txBody>
      </p:sp>
      <p:pic>
        <p:nvPicPr>
          <p:cNvPr id="3" name="object 3"/>
          <p:cNvPicPr/>
          <p:nvPr/>
        </p:nvPicPr>
        <p:blipFill>
          <a:blip r:embed="rId2" cstate="print"/>
          <a:stretch>
            <a:fillRect/>
          </a:stretch>
        </p:blipFill>
        <p:spPr>
          <a:xfrm>
            <a:off x="2751966" y="1773070"/>
            <a:ext cx="3644972" cy="25215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965200" cy="421640"/>
          </a:xfrm>
          <a:prstGeom prst="rect">
            <a:avLst/>
          </a:prstGeom>
        </p:spPr>
        <p:txBody>
          <a:bodyPr vert="horz" wrap="square" lIns="0" tIns="12700" rIns="0" bIns="0" rtlCol="0">
            <a:spAutoFit/>
          </a:bodyPr>
          <a:lstStyle/>
          <a:p>
            <a:pPr marL="12700">
              <a:lnSpc>
                <a:spcPct val="100000"/>
              </a:lnSpc>
              <a:spcBef>
                <a:spcPts val="100"/>
              </a:spcBef>
            </a:pPr>
            <a:r>
              <a:rPr sz="2600" spc="-120" dirty="0"/>
              <a:t>T</a:t>
            </a:r>
            <a:r>
              <a:rPr sz="2600" spc="100" dirty="0"/>
              <a:t>ypes</a:t>
            </a:r>
            <a:endParaRPr sz="2600"/>
          </a:p>
        </p:txBody>
      </p:sp>
      <p:graphicFrame>
        <p:nvGraphicFramePr>
          <p:cNvPr id="3" name="object 3"/>
          <p:cNvGraphicFramePr>
            <a:graphicFrameLocks noGrp="1"/>
          </p:cNvGraphicFramePr>
          <p:nvPr/>
        </p:nvGraphicFramePr>
        <p:xfrm>
          <a:off x="1057087" y="1498087"/>
          <a:ext cx="7231380" cy="3139192"/>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int32</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long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int64</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MT"/>
                          <a:cs typeface="Arial MT"/>
                        </a:rPr>
                        <a:t>boolean</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20"/>
                        </a:spcBef>
                      </a:pPr>
                      <a:r>
                        <a:rPr sz="1400" spc="-5"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392399">
                <a:tc>
                  <a:txBody>
                    <a:bodyPr/>
                    <a:lstStyle/>
                    <a:p>
                      <a:pPr marL="85725">
                        <a:lnSpc>
                          <a:spcPct val="100000"/>
                        </a:lnSpc>
                        <a:spcBef>
                          <a:spcPts val="620"/>
                        </a:spcBef>
                      </a:pPr>
                      <a:r>
                        <a:rPr sz="1400" spc="-5" dirty="0">
                          <a:latin typeface="Arial MT"/>
                          <a:cs typeface="Arial MT"/>
                        </a:rPr>
                        <a:t>byte[]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bytes</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7690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5" dirty="0"/>
              <a:t> </a:t>
            </a:r>
            <a:r>
              <a:rPr sz="2600" spc="130" dirty="0"/>
              <a:t>-</a:t>
            </a:r>
            <a:r>
              <a:rPr sz="2600" spc="-185" dirty="0"/>
              <a:t> </a:t>
            </a:r>
            <a:r>
              <a:rPr sz="2600" spc="65" dirty="0"/>
              <a:t>Composition</a:t>
            </a:r>
            <a:endParaRPr sz="2600"/>
          </a:p>
        </p:txBody>
      </p:sp>
      <p:grpSp>
        <p:nvGrpSpPr>
          <p:cNvPr id="3" name="object 3"/>
          <p:cNvGrpSpPr/>
          <p:nvPr/>
        </p:nvGrpSpPr>
        <p:grpSpPr>
          <a:xfrm>
            <a:off x="1771637" y="1435724"/>
            <a:ext cx="5534025" cy="3631565"/>
            <a:chOff x="1771637" y="1435724"/>
            <a:chExt cx="5534025" cy="3631565"/>
          </a:xfrm>
        </p:grpSpPr>
        <p:pic>
          <p:nvPicPr>
            <p:cNvPr id="4" name="object 4"/>
            <p:cNvPicPr/>
            <p:nvPr/>
          </p:nvPicPr>
          <p:blipFill>
            <a:blip r:embed="rId2" cstate="print"/>
            <a:stretch>
              <a:fillRect/>
            </a:stretch>
          </p:blipFill>
          <p:spPr>
            <a:xfrm>
              <a:off x="5143282" y="1516496"/>
              <a:ext cx="2162130" cy="1806335"/>
            </a:xfrm>
            <a:prstGeom prst="rect">
              <a:avLst/>
            </a:prstGeom>
          </p:spPr>
        </p:pic>
        <p:pic>
          <p:nvPicPr>
            <p:cNvPr id="5" name="object 5"/>
            <p:cNvPicPr/>
            <p:nvPr/>
          </p:nvPicPr>
          <p:blipFill>
            <a:blip r:embed="rId3" cstate="print"/>
            <a:stretch>
              <a:fillRect/>
            </a:stretch>
          </p:blipFill>
          <p:spPr>
            <a:xfrm>
              <a:off x="3322357" y="2818876"/>
              <a:ext cx="2438541" cy="2247998"/>
            </a:xfrm>
            <a:prstGeom prst="rect">
              <a:avLst/>
            </a:prstGeom>
          </p:spPr>
        </p:pic>
        <p:pic>
          <p:nvPicPr>
            <p:cNvPr id="6" name="object 6"/>
            <p:cNvPicPr/>
            <p:nvPr/>
          </p:nvPicPr>
          <p:blipFill>
            <a:blip r:embed="rId4" cstate="print"/>
            <a:stretch>
              <a:fillRect/>
            </a:stretch>
          </p:blipFill>
          <p:spPr>
            <a:xfrm>
              <a:off x="1771637" y="1435724"/>
              <a:ext cx="2016747" cy="1887097"/>
            </a:xfrm>
            <a:prstGeom prst="rect">
              <a:avLst/>
            </a:prstGeom>
          </p:spPr>
        </p:pic>
        <p:sp>
          <p:nvSpPr>
            <p:cNvPr id="7" name="object 7"/>
            <p:cNvSpPr/>
            <p:nvPr/>
          </p:nvSpPr>
          <p:spPr>
            <a:xfrm>
              <a:off x="5278690" y="3322832"/>
              <a:ext cx="946150" cy="885190"/>
            </a:xfrm>
            <a:custGeom>
              <a:avLst/>
              <a:gdLst/>
              <a:ahLst/>
              <a:cxnLst/>
              <a:rect l="l" t="t" r="r" b="b"/>
              <a:pathLst>
                <a:path w="946150" h="885189">
                  <a:moveTo>
                    <a:pt x="945656" y="0"/>
                  </a:moveTo>
                  <a:lnTo>
                    <a:pt x="945656" y="884699"/>
                  </a:lnTo>
                  <a:lnTo>
                    <a:pt x="0" y="884699"/>
                  </a:lnTo>
                </a:path>
              </a:pathLst>
            </a:custGeom>
            <a:ln w="9524">
              <a:solidFill>
                <a:srgbClr val="B7B7B7"/>
              </a:solidFill>
            </a:ln>
          </p:spPr>
          <p:txBody>
            <a:bodyPr wrap="square" lIns="0" tIns="0" rIns="0" bIns="0" rtlCol="0"/>
            <a:lstStyle/>
            <a:p>
              <a:endParaRPr/>
            </a:p>
          </p:txBody>
        </p:sp>
        <p:sp>
          <p:nvSpPr>
            <p:cNvPr id="8" name="object 8"/>
            <p:cNvSpPr/>
            <p:nvPr/>
          </p:nvSpPr>
          <p:spPr>
            <a:xfrm>
              <a:off x="5259972" y="4196820"/>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B7B7B7"/>
            </a:solidFill>
          </p:spPr>
          <p:txBody>
            <a:bodyPr wrap="square" lIns="0" tIns="0" rIns="0" bIns="0" rtlCol="0"/>
            <a:lstStyle/>
            <a:p>
              <a:endParaRPr/>
            </a:p>
          </p:txBody>
        </p:sp>
        <p:sp>
          <p:nvSpPr>
            <p:cNvPr id="9" name="object 9"/>
            <p:cNvSpPr/>
            <p:nvPr/>
          </p:nvSpPr>
          <p:spPr>
            <a:xfrm>
              <a:off x="5259972" y="4196820"/>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B7B7B7"/>
              </a:solidFill>
            </a:ln>
          </p:spPr>
          <p:txBody>
            <a:bodyPr wrap="square" lIns="0" tIns="0" rIns="0" bIns="0" rtlCol="0"/>
            <a:lstStyle/>
            <a:p>
              <a:endParaRPr/>
            </a:p>
          </p:txBody>
        </p:sp>
        <p:sp>
          <p:nvSpPr>
            <p:cNvPr id="10" name="object 10"/>
            <p:cNvSpPr/>
            <p:nvPr/>
          </p:nvSpPr>
          <p:spPr>
            <a:xfrm>
              <a:off x="2780011" y="3322822"/>
              <a:ext cx="1143635" cy="743585"/>
            </a:xfrm>
            <a:custGeom>
              <a:avLst/>
              <a:gdLst/>
              <a:ahLst/>
              <a:cxnLst/>
              <a:rect l="l" t="t" r="r" b="b"/>
              <a:pathLst>
                <a:path w="1143635" h="743585">
                  <a:moveTo>
                    <a:pt x="0" y="0"/>
                  </a:moveTo>
                  <a:lnTo>
                    <a:pt x="0" y="743099"/>
                  </a:lnTo>
                  <a:lnTo>
                    <a:pt x="1143356" y="743099"/>
                  </a:lnTo>
                </a:path>
              </a:pathLst>
            </a:custGeom>
            <a:ln w="9524">
              <a:solidFill>
                <a:srgbClr val="D9D9D9"/>
              </a:solidFill>
            </a:ln>
          </p:spPr>
          <p:txBody>
            <a:bodyPr wrap="square" lIns="0" tIns="0" rIns="0" bIns="0" rtlCol="0"/>
            <a:lstStyle/>
            <a:p>
              <a:endParaRPr/>
            </a:p>
          </p:txBody>
        </p:sp>
        <p:sp>
          <p:nvSpPr>
            <p:cNvPr id="11" name="object 11"/>
            <p:cNvSpPr/>
            <p:nvPr/>
          </p:nvSpPr>
          <p:spPr>
            <a:xfrm>
              <a:off x="3912656" y="405521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D9D9D9"/>
            </a:solidFill>
          </p:spPr>
          <p:txBody>
            <a:bodyPr wrap="square" lIns="0" tIns="0" rIns="0" bIns="0" rtlCol="0"/>
            <a:lstStyle/>
            <a:p>
              <a:endParaRPr/>
            </a:p>
          </p:txBody>
        </p:sp>
        <p:sp>
          <p:nvSpPr>
            <p:cNvPr id="12" name="object 12"/>
            <p:cNvSpPr/>
            <p:nvPr/>
          </p:nvSpPr>
          <p:spPr>
            <a:xfrm>
              <a:off x="3912656" y="405521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D9D9D9"/>
              </a:solidFill>
            </a:ln>
          </p:spPr>
          <p:txBody>
            <a:bodyPr wrap="square" lIns="0" tIns="0" rIns="0" bIns="0" rtlCol="0"/>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4558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70" dirty="0"/>
              <a:t> </a:t>
            </a:r>
            <a:r>
              <a:rPr sz="2600" spc="130" dirty="0"/>
              <a:t>-</a:t>
            </a:r>
            <a:r>
              <a:rPr sz="2600" spc="-170" dirty="0"/>
              <a:t> </a:t>
            </a:r>
            <a:r>
              <a:rPr sz="2600" spc="65" dirty="0"/>
              <a:t>Collections</a:t>
            </a:r>
            <a:r>
              <a:rPr sz="2600" spc="-165" dirty="0"/>
              <a:t> </a:t>
            </a:r>
            <a:r>
              <a:rPr sz="2600" spc="15" dirty="0"/>
              <a:t>&amp;</a:t>
            </a:r>
            <a:r>
              <a:rPr sz="2600" spc="-170" dirty="0"/>
              <a:t> </a:t>
            </a:r>
            <a:r>
              <a:rPr sz="2600" spc="175" dirty="0"/>
              <a:t>Map</a:t>
            </a:r>
            <a:endParaRPr sz="2600"/>
          </a:p>
        </p:txBody>
      </p:sp>
      <p:graphicFrame>
        <p:nvGraphicFramePr>
          <p:cNvPr id="3" name="object 3"/>
          <p:cNvGraphicFramePr>
            <a:graphicFrameLocks noGrp="1"/>
          </p:cNvGraphicFramePr>
          <p:nvPr/>
        </p:nvGraphicFramePr>
        <p:xfrm>
          <a:off x="994362" y="2257762"/>
          <a:ext cx="7231380" cy="1177197"/>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Collection</a:t>
                      </a:r>
                      <a:r>
                        <a:rPr sz="1400" spc="-35" dirty="0">
                          <a:latin typeface="Arial MT"/>
                          <a:cs typeface="Arial MT"/>
                        </a:rPr>
                        <a:t> </a:t>
                      </a:r>
                      <a:r>
                        <a:rPr sz="1400" dirty="0">
                          <a:latin typeface="Arial MT"/>
                          <a:cs typeface="Arial MT"/>
                        </a:rPr>
                        <a:t>/</a:t>
                      </a:r>
                      <a:r>
                        <a:rPr sz="1400" spc="-35"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8470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70" dirty="0"/>
              <a:t>E</a:t>
            </a:r>
            <a:r>
              <a:rPr sz="2600" spc="95" dirty="0"/>
              <a:t>num</a:t>
            </a:r>
            <a:endParaRPr sz="2600"/>
          </a:p>
        </p:txBody>
      </p:sp>
      <p:pic>
        <p:nvPicPr>
          <p:cNvPr id="3" name="object 3"/>
          <p:cNvPicPr/>
          <p:nvPr/>
        </p:nvPicPr>
        <p:blipFill>
          <a:blip r:embed="rId2" cstate="print"/>
          <a:stretch>
            <a:fillRect/>
          </a:stretch>
        </p:blipFill>
        <p:spPr>
          <a:xfrm>
            <a:off x="3323987" y="1667625"/>
            <a:ext cx="2496025" cy="222227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2335530" cy="421640"/>
          </a:xfrm>
          <a:prstGeom prst="rect">
            <a:avLst/>
          </a:prstGeom>
        </p:spPr>
        <p:txBody>
          <a:bodyPr vert="horz" wrap="square" lIns="0" tIns="12700" rIns="0" bIns="0" rtlCol="0">
            <a:spAutoFit/>
          </a:bodyPr>
          <a:lstStyle/>
          <a:p>
            <a:pPr marL="12700">
              <a:lnSpc>
                <a:spcPct val="100000"/>
              </a:lnSpc>
              <a:spcBef>
                <a:spcPts val="100"/>
              </a:spcBef>
            </a:pPr>
            <a:r>
              <a:rPr sz="2600" spc="130" dirty="0"/>
              <a:t>D</a:t>
            </a:r>
            <a:r>
              <a:rPr sz="2600" spc="105" dirty="0"/>
              <a:t>e</a:t>
            </a:r>
            <a:r>
              <a:rPr sz="2600" spc="-10" dirty="0"/>
              <a:t>f</a:t>
            </a:r>
            <a:r>
              <a:rPr sz="2600" spc="90" dirty="0"/>
              <a:t>au</a:t>
            </a:r>
            <a:r>
              <a:rPr sz="2600" spc="30" dirty="0"/>
              <a:t>l</a:t>
            </a:r>
            <a:r>
              <a:rPr sz="2600" spc="-35" dirty="0"/>
              <a:t>t</a:t>
            </a:r>
            <a:r>
              <a:rPr sz="2600" spc="-250" dirty="0"/>
              <a:t> </a:t>
            </a:r>
            <a:r>
              <a:rPr sz="2600" spc="-10" dirty="0"/>
              <a:t>V</a:t>
            </a:r>
            <a:r>
              <a:rPr sz="2600" spc="90" dirty="0"/>
              <a:t>alues</a:t>
            </a:r>
            <a:endParaRPr sz="2600"/>
          </a:p>
        </p:txBody>
      </p:sp>
      <p:graphicFrame>
        <p:nvGraphicFramePr>
          <p:cNvPr id="3" name="object 3"/>
          <p:cNvGraphicFramePr>
            <a:graphicFrameLocks noGrp="1"/>
          </p:cNvGraphicFramePr>
          <p:nvPr/>
        </p:nvGraphicFramePr>
        <p:xfrm>
          <a:off x="1008312" y="1776862"/>
          <a:ext cx="7231380" cy="2746793"/>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Default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int32</a:t>
                      </a:r>
                      <a:r>
                        <a:rPr sz="1400" spc="-25"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any</a:t>
                      </a:r>
                      <a:r>
                        <a:rPr sz="1400" spc="-20" dirty="0">
                          <a:latin typeface="Arial MT"/>
                          <a:cs typeface="Arial MT"/>
                        </a:rPr>
                        <a:t> </a:t>
                      </a:r>
                      <a:r>
                        <a:rPr sz="1400" spc="-5" dirty="0">
                          <a:latin typeface="Arial MT"/>
                          <a:cs typeface="Arial MT"/>
                        </a:rPr>
                        <a:t>number</a:t>
                      </a:r>
                      <a:r>
                        <a:rPr sz="1400" spc="-25" dirty="0">
                          <a:latin typeface="Arial MT"/>
                          <a:cs typeface="Arial MT"/>
                        </a:rPr>
                        <a:t> </a:t>
                      </a:r>
                      <a:r>
                        <a:rPr sz="1400" spc="-5" dirty="0">
                          <a:latin typeface="Arial MT"/>
                          <a:cs typeface="Arial MT"/>
                        </a:rPr>
                        <a:t>type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0</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false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enum</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first</a:t>
                      </a:r>
                      <a:r>
                        <a:rPr sz="1400" spc="-50" dirty="0">
                          <a:latin typeface="Arial MT"/>
                          <a:cs typeface="Arial MT"/>
                        </a:rPr>
                        <a:t> </a:t>
                      </a:r>
                      <a:r>
                        <a:rPr sz="1400" dirty="0">
                          <a:latin typeface="Arial MT"/>
                          <a:cs typeface="Arial MT"/>
                        </a:rPr>
                        <a:t>value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15"/>
                        </a:spcBef>
                      </a:pP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MT"/>
                          <a:cs typeface="Arial MT"/>
                        </a:rPr>
                        <a:t>wrapper</a:t>
                      </a:r>
                      <a:r>
                        <a:rPr sz="1400" spc="-30" dirty="0">
                          <a:latin typeface="Arial MT"/>
                          <a:cs typeface="Arial MT"/>
                        </a:rPr>
                        <a:t> </a:t>
                      </a:r>
                      <a:r>
                        <a:rPr sz="1400" dirty="0">
                          <a:latin typeface="Arial MT"/>
                          <a:cs typeface="Arial MT"/>
                        </a:rPr>
                        <a:t>/</a:t>
                      </a:r>
                      <a:r>
                        <a:rPr sz="1400" spc="-25" dirty="0">
                          <a:latin typeface="Arial MT"/>
                          <a:cs typeface="Arial MT"/>
                        </a:rPr>
                        <a:t> </a:t>
                      </a:r>
                      <a:r>
                        <a:rPr sz="1400" spc="-5" dirty="0">
                          <a:latin typeface="Arial MT"/>
                          <a:cs typeface="Arial MT"/>
                        </a:rPr>
                        <a:t>empty</a:t>
                      </a:r>
                      <a:r>
                        <a:rPr sz="1400" spc="-25" dirty="0">
                          <a:latin typeface="Arial MT"/>
                          <a:cs typeface="Arial MT"/>
                        </a:rPr>
                        <a:t> </a:t>
                      </a: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4687" y="1756462"/>
            <a:ext cx="4455160" cy="2818130"/>
            <a:chOff x="2344687" y="1756462"/>
            <a:chExt cx="4455160" cy="2818130"/>
          </a:xfrm>
        </p:grpSpPr>
        <p:sp>
          <p:nvSpPr>
            <p:cNvPr id="3" name="object 3"/>
            <p:cNvSpPr/>
            <p:nvPr/>
          </p:nvSpPr>
          <p:spPr>
            <a:xfrm>
              <a:off x="2349450" y="1761225"/>
              <a:ext cx="4445635" cy="2808605"/>
            </a:xfrm>
            <a:custGeom>
              <a:avLst/>
              <a:gdLst/>
              <a:ahLst/>
              <a:cxnLst/>
              <a:rect l="l" t="t" r="r" b="b"/>
              <a:pathLst>
                <a:path w="4445634" h="2808604">
                  <a:moveTo>
                    <a:pt x="4445099" y="2807999"/>
                  </a:moveTo>
                  <a:lnTo>
                    <a:pt x="0" y="2807999"/>
                  </a:lnTo>
                  <a:lnTo>
                    <a:pt x="0" y="0"/>
                  </a:lnTo>
                  <a:lnTo>
                    <a:pt x="4445099" y="0"/>
                  </a:lnTo>
                  <a:lnTo>
                    <a:pt x="4445099" y="2807999"/>
                  </a:lnTo>
                  <a:close/>
                </a:path>
              </a:pathLst>
            </a:custGeom>
            <a:solidFill>
              <a:srgbClr val="D9EAD3"/>
            </a:solidFill>
          </p:spPr>
          <p:txBody>
            <a:bodyPr wrap="square" lIns="0" tIns="0" rIns="0" bIns="0" rtlCol="0"/>
            <a:lstStyle/>
            <a:p>
              <a:endParaRPr/>
            </a:p>
          </p:txBody>
        </p:sp>
        <p:sp>
          <p:nvSpPr>
            <p:cNvPr id="4" name="object 4"/>
            <p:cNvSpPr/>
            <p:nvPr/>
          </p:nvSpPr>
          <p:spPr>
            <a:xfrm>
              <a:off x="2349450" y="1761225"/>
              <a:ext cx="4445635" cy="2808605"/>
            </a:xfrm>
            <a:custGeom>
              <a:avLst/>
              <a:gdLst/>
              <a:ahLst/>
              <a:cxnLst/>
              <a:rect l="l" t="t" r="r" b="b"/>
              <a:pathLst>
                <a:path w="4445634" h="2808604">
                  <a:moveTo>
                    <a:pt x="0" y="0"/>
                  </a:moveTo>
                  <a:lnTo>
                    <a:pt x="4445099" y="0"/>
                  </a:lnTo>
                  <a:lnTo>
                    <a:pt x="4445099" y="2807999"/>
                  </a:lnTo>
                  <a:lnTo>
                    <a:pt x="0" y="2807999"/>
                  </a:lnTo>
                  <a:lnTo>
                    <a:pt x="0" y="0"/>
                  </a:lnTo>
                  <a:close/>
                </a:path>
              </a:pathLst>
            </a:custGeom>
            <a:ln w="9524">
              <a:solidFill>
                <a:srgbClr val="1A1A1A"/>
              </a:solidFill>
            </a:ln>
          </p:spPr>
          <p:txBody>
            <a:bodyPr wrap="square" lIns="0" tIns="0" rIns="0" bIns="0" rtlCol="0"/>
            <a:lstStyle/>
            <a:p>
              <a:endParaRPr/>
            </a:p>
          </p:txBody>
        </p:sp>
        <p:sp>
          <p:nvSpPr>
            <p:cNvPr id="5" name="object 5"/>
            <p:cNvSpPr/>
            <p:nvPr/>
          </p:nvSpPr>
          <p:spPr>
            <a:xfrm>
              <a:off x="2572800" y="22111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3349949" y="20334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2572800" y="20334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2572800" y="20334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4167900" y="219210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4945049" y="201435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4167900" y="201435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4167900" y="201435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3" name="object 13"/>
            <p:cNvSpPr/>
            <p:nvPr/>
          </p:nvSpPr>
          <p:spPr>
            <a:xfrm>
              <a:off x="2572800" y="36414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4" name="object 14"/>
            <p:cNvSpPr/>
            <p:nvPr/>
          </p:nvSpPr>
          <p:spPr>
            <a:xfrm>
              <a:off x="3349949" y="34637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5" name="object 15"/>
            <p:cNvSpPr/>
            <p:nvPr/>
          </p:nvSpPr>
          <p:spPr>
            <a:xfrm>
              <a:off x="2572800" y="34637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16" name="object 16"/>
            <p:cNvSpPr/>
            <p:nvPr/>
          </p:nvSpPr>
          <p:spPr>
            <a:xfrm>
              <a:off x="2572800" y="34637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7" name="object 17"/>
            <p:cNvSpPr/>
            <p:nvPr/>
          </p:nvSpPr>
          <p:spPr>
            <a:xfrm>
              <a:off x="4094550" y="3641525"/>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18" name="object 18"/>
            <p:cNvSpPr/>
            <p:nvPr/>
          </p:nvSpPr>
          <p:spPr>
            <a:xfrm>
              <a:off x="4871699" y="3463775"/>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19" name="object 19"/>
            <p:cNvSpPr/>
            <p:nvPr/>
          </p:nvSpPr>
          <p:spPr>
            <a:xfrm>
              <a:off x="4094550" y="3463775"/>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0" name="object 20"/>
            <p:cNvSpPr/>
            <p:nvPr/>
          </p:nvSpPr>
          <p:spPr>
            <a:xfrm>
              <a:off x="3560342" y="2300025"/>
              <a:ext cx="1489710" cy="1875155"/>
            </a:xfrm>
            <a:custGeom>
              <a:avLst/>
              <a:gdLst/>
              <a:ahLst/>
              <a:cxnLst/>
              <a:rect l="l" t="t" r="r" b="b"/>
              <a:pathLst>
                <a:path w="1489710" h="1875154">
                  <a:moveTo>
                    <a:pt x="534206" y="1341499"/>
                  </a:moveTo>
                  <a:lnTo>
                    <a:pt x="711956" y="1163749"/>
                  </a:lnTo>
                  <a:lnTo>
                    <a:pt x="1489106" y="1163749"/>
                  </a:lnTo>
                  <a:lnTo>
                    <a:pt x="1489106" y="1696999"/>
                  </a:lnTo>
                  <a:lnTo>
                    <a:pt x="1311356" y="1874749"/>
                  </a:lnTo>
                  <a:lnTo>
                    <a:pt x="534206" y="1874749"/>
                  </a:lnTo>
                  <a:lnTo>
                    <a:pt x="534206" y="1341499"/>
                  </a:lnTo>
                  <a:close/>
                </a:path>
                <a:path w="1489710" h="1875154">
                  <a:moveTo>
                    <a:pt x="534206" y="1341499"/>
                  </a:moveTo>
                  <a:lnTo>
                    <a:pt x="1311356" y="1341499"/>
                  </a:lnTo>
                  <a:lnTo>
                    <a:pt x="1489106" y="1163749"/>
                  </a:lnTo>
                </a:path>
                <a:path w="1489710" h="1875154">
                  <a:moveTo>
                    <a:pt x="1311356" y="1341499"/>
                  </a:moveTo>
                  <a:lnTo>
                    <a:pt x="1311356" y="1874749"/>
                  </a:lnTo>
                </a:path>
                <a:path w="1489710" h="1875154">
                  <a:moveTo>
                    <a:pt x="0" y="0"/>
                  </a:moveTo>
                  <a:lnTo>
                    <a:pt x="287456" y="0"/>
                  </a:lnTo>
                  <a:lnTo>
                    <a:pt x="287456" y="158699"/>
                  </a:lnTo>
                  <a:lnTo>
                    <a:pt x="574913" y="158699"/>
                  </a:lnTo>
                </a:path>
              </a:pathLst>
            </a:custGeom>
            <a:ln w="9524">
              <a:solidFill>
                <a:srgbClr val="1A1A1A"/>
              </a:solidFill>
            </a:ln>
          </p:spPr>
          <p:txBody>
            <a:bodyPr wrap="square" lIns="0" tIns="0" rIns="0" bIns="0" rtlCol="0"/>
            <a:lstStyle/>
            <a:p>
              <a:endParaRPr/>
            </a:p>
          </p:txBody>
        </p:sp>
        <p:sp>
          <p:nvSpPr>
            <p:cNvPr id="21" name="object 21"/>
            <p:cNvSpPr/>
            <p:nvPr/>
          </p:nvSpPr>
          <p:spPr>
            <a:xfrm>
              <a:off x="3541624" y="22893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3541624" y="22893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4124545" y="24480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24" name="object 24"/>
            <p:cNvSpPr/>
            <p:nvPr/>
          </p:nvSpPr>
          <p:spPr>
            <a:xfrm>
              <a:off x="4124545" y="24480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2961375" y="2777043"/>
              <a:ext cx="178435" cy="654685"/>
            </a:xfrm>
            <a:custGeom>
              <a:avLst/>
              <a:gdLst/>
              <a:ahLst/>
              <a:cxnLst/>
              <a:rect l="l" t="t" r="r" b="b"/>
              <a:pathLst>
                <a:path w="178435" h="654685">
                  <a:moveTo>
                    <a:pt x="0" y="0"/>
                  </a:moveTo>
                  <a:lnTo>
                    <a:pt x="0" y="327006"/>
                  </a:lnTo>
                  <a:lnTo>
                    <a:pt x="177899" y="327006"/>
                  </a:lnTo>
                  <a:lnTo>
                    <a:pt x="177899" y="654113"/>
                  </a:lnTo>
                </a:path>
              </a:pathLst>
            </a:custGeom>
            <a:ln w="9524">
              <a:solidFill>
                <a:srgbClr val="1A1A1A"/>
              </a:solidFill>
            </a:ln>
          </p:spPr>
          <p:txBody>
            <a:bodyPr wrap="square" lIns="0" tIns="0" rIns="0" bIns="0" rtlCol="0"/>
            <a:lstStyle/>
            <a:p>
              <a:endParaRPr/>
            </a:p>
          </p:txBody>
        </p:sp>
        <p:sp>
          <p:nvSpPr>
            <p:cNvPr id="26" name="object 26"/>
            <p:cNvSpPr/>
            <p:nvPr/>
          </p:nvSpPr>
          <p:spPr>
            <a:xfrm>
              <a:off x="2950663" y="275832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7" name="object 27"/>
            <p:cNvSpPr/>
            <p:nvPr/>
          </p:nvSpPr>
          <p:spPr>
            <a:xfrm>
              <a:off x="2950663" y="275832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8" name="object 28"/>
            <p:cNvSpPr/>
            <p:nvPr/>
          </p:nvSpPr>
          <p:spPr>
            <a:xfrm>
              <a:off x="3128563" y="342044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9" name="object 29"/>
            <p:cNvSpPr/>
            <p:nvPr/>
          </p:nvSpPr>
          <p:spPr>
            <a:xfrm>
              <a:off x="3128563" y="342044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30" name="object 30"/>
            <p:cNvSpPr/>
            <p:nvPr/>
          </p:nvSpPr>
          <p:spPr>
            <a:xfrm>
              <a:off x="3560342" y="3730325"/>
              <a:ext cx="502284" cy="178435"/>
            </a:xfrm>
            <a:custGeom>
              <a:avLst/>
              <a:gdLst/>
              <a:ahLst/>
              <a:cxnLst/>
              <a:rect l="l" t="t" r="r" b="b"/>
              <a:pathLst>
                <a:path w="502285" h="178435">
                  <a:moveTo>
                    <a:pt x="0" y="0"/>
                  </a:moveTo>
                  <a:lnTo>
                    <a:pt x="250783" y="0"/>
                  </a:lnTo>
                  <a:lnTo>
                    <a:pt x="250783" y="177899"/>
                  </a:lnTo>
                  <a:lnTo>
                    <a:pt x="501713" y="177899"/>
                  </a:lnTo>
                </a:path>
              </a:pathLst>
            </a:custGeom>
            <a:ln w="9524">
              <a:solidFill>
                <a:srgbClr val="1A1A1A"/>
              </a:solidFill>
            </a:ln>
          </p:spPr>
          <p:txBody>
            <a:bodyPr wrap="square" lIns="0" tIns="0" rIns="0" bIns="0" rtlCol="0"/>
            <a:lstStyle/>
            <a:p>
              <a:endParaRPr/>
            </a:p>
          </p:txBody>
        </p:sp>
        <p:sp>
          <p:nvSpPr>
            <p:cNvPr id="31" name="object 31"/>
            <p:cNvSpPr/>
            <p:nvPr/>
          </p:nvSpPr>
          <p:spPr>
            <a:xfrm>
              <a:off x="3541624" y="37196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2" name="object 32"/>
            <p:cNvSpPr/>
            <p:nvPr/>
          </p:nvSpPr>
          <p:spPr>
            <a:xfrm>
              <a:off x="3541624" y="37196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4051345" y="38975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4" name="object 34"/>
            <p:cNvSpPr/>
            <p:nvPr/>
          </p:nvSpPr>
          <p:spPr>
            <a:xfrm>
              <a:off x="4051345" y="38975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5" name="object 35"/>
            <p:cNvSpPr/>
            <p:nvPr/>
          </p:nvSpPr>
          <p:spPr>
            <a:xfrm>
              <a:off x="5700300" y="2190300"/>
              <a:ext cx="770255" cy="554355"/>
            </a:xfrm>
            <a:custGeom>
              <a:avLst/>
              <a:gdLst/>
              <a:ahLst/>
              <a:cxnLst/>
              <a:rect l="l" t="t" r="r" b="b"/>
              <a:pathLst>
                <a:path w="770254" h="554355">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6" name="object 36"/>
            <p:cNvSpPr/>
            <p:nvPr/>
          </p:nvSpPr>
          <p:spPr>
            <a:xfrm>
              <a:off x="6470474" y="2005575"/>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7" name="object 37"/>
            <p:cNvSpPr/>
            <p:nvPr/>
          </p:nvSpPr>
          <p:spPr>
            <a:xfrm>
              <a:off x="5700300" y="2005575"/>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8" name="object 38"/>
            <p:cNvSpPr/>
            <p:nvPr/>
          </p:nvSpPr>
          <p:spPr>
            <a:xfrm>
              <a:off x="5700300" y="2005575"/>
              <a:ext cx="955040" cy="739140"/>
            </a:xfrm>
            <a:custGeom>
              <a:avLst/>
              <a:gdLst/>
              <a:ahLst/>
              <a:cxnLst/>
              <a:rect l="l" t="t" r="r" b="b"/>
              <a:pathLst>
                <a:path w="955040" h="739139">
                  <a:moveTo>
                    <a:pt x="0" y="184724"/>
                  </a:moveTo>
                  <a:lnTo>
                    <a:pt x="184724" y="0"/>
                  </a:lnTo>
                  <a:lnTo>
                    <a:pt x="954899" y="0"/>
                  </a:lnTo>
                  <a:lnTo>
                    <a:pt x="954899" y="554174"/>
                  </a:lnTo>
                  <a:lnTo>
                    <a:pt x="770174" y="738899"/>
                  </a:lnTo>
                  <a:lnTo>
                    <a:pt x="0" y="738899"/>
                  </a:lnTo>
                  <a:lnTo>
                    <a:pt x="0" y="184724"/>
                  </a:lnTo>
                  <a:close/>
                </a:path>
                <a:path w="955040" h="739139">
                  <a:moveTo>
                    <a:pt x="0" y="184724"/>
                  </a:moveTo>
                  <a:lnTo>
                    <a:pt x="770174" y="184724"/>
                  </a:lnTo>
                  <a:lnTo>
                    <a:pt x="954899" y="0"/>
                  </a:lnTo>
                </a:path>
                <a:path w="955040" h="739139">
                  <a:moveTo>
                    <a:pt x="770174" y="184724"/>
                  </a:moveTo>
                  <a:lnTo>
                    <a:pt x="770174" y="738899"/>
                  </a:lnTo>
                </a:path>
              </a:pathLst>
            </a:custGeom>
            <a:ln w="9524">
              <a:solidFill>
                <a:srgbClr val="1A1A1A"/>
              </a:solidFill>
            </a:ln>
          </p:spPr>
          <p:txBody>
            <a:bodyPr wrap="square" lIns="0" tIns="0" rIns="0" bIns="0" rtlCol="0"/>
            <a:lstStyle/>
            <a:p>
              <a:endParaRPr/>
            </a:p>
          </p:txBody>
        </p:sp>
        <p:sp>
          <p:nvSpPr>
            <p:cNvPr id="39" name="object 39"/>
            <p:cNvSpPr/>
            <p:nvPr/>
          </p:nvSpPr>
          <p:spPr>
            <a:xfrm>
              <a:off x="5644550" y="36832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0" name="object 40"/>
            <p:cNvSpPr/>
            <p:nvPr/>
          </p:nvSpPr>
          <p:spPr>
            <a:xfrm>
              <a:off x="6421699" y="35055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1" name="object 41"/>
            <p:cNvSpPr/>
            <p:nvPr/>
          </p:nvSpPr>
          <p:spPr>
            <a:xfrm>
              <a:off x="5644550" y="350554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2" name="object 42"/>
            <p:cNvSpPr/>
            <p:nvPr/>
          </p:nvSpPr>
          <p:spPr>
            <a:xfrm>
              <a:off x="5155443" y="2280975"/>
              <a:ext cx="1444625" cy="1936114"/>
            </a:xfrm>
            <a:custGeom>
              <a:avLst/>
              <a:gdLst/>
              <a:ahLst/>
              <a:cxnLst/>
              <a:rect l="l" t="t" r="r" b="b"/>
              <a:pathLst>
                <a:path w="1444625" h="1936114">
                  <a:moveTo>
                    <a:pt x="489106" y="1402324"/>
                  </a:moveTo>
                  <a:lnTo>
                    <a:pt x="666856" y="1224574"/>
                  </a:lnTo>
                  <a:lnTo>
                    <a:pt x="1444006" y="1224574"/>
                  </a:lnTo>
                  <a:lnTo>
                    <a:pt x="1444006" y="1757824"/>
                  </a:lnTo>
                  <a:lnTo>
                    <a:pt x="1266256" y="1935574"/>
                  </a:lnTo>
                  <a:lnTo>
                    <a:pt x="489106" y="1935574"/>
                  </a:lnTo>
                  <a:lnTo>
                    <a:pt x="489106" y="1402324"/>
                  </a:lnTo>
                  <a:close/>
                </a:path>
                <a:path w="1444625" h="1936114">
                  <a:moveTo>
                    <a:pt x="489106" y="1402324"/>
                  </a:moveTo>
                  <a:lnTo>
                    <a:pt x="1266256" y="1402324"/>
                  </a:lnTo>
                  <a:lnTo>
                    <a:pt x="1444006" y="1224574"/>
                  </a:lnTo>
                </a:path>
                <a:path w="1444625" h="1936114">
                  <a:moveTo>
                    <a:pt x="1266256" y="1402324"/>
                  </a:moveTo>
                  <a:lnTo>
                    <a:pt x="1266256" y="1935574"/>
                  </a:lnTo>
                </a:path>
                <a:path w="1444625" h="1936114">
                  <a:moveTo>
                    <a:pt x="0" y="0"/>
                  </a:moveTo>
                  <a:lnTo>
                    <a:pt x="256106" y="0"/>
                  </a:lnTo>
                  <a:lnTo>
                    <a:pt x="256106" y="186299"/>
                  </a:lnTo>
                  <a:lnTo>
                    <a:pt x="512213" y="186299"/>
                  </a:lnTo>
                </a:path>
              </a:pathLst>
            </a:custGeom>
            <a:ln w="9524">
              <a:solidFill>
                <a:srgbClr val="1A1A1A"/>
              </a:solidFill>
            </a:ln>
          </p:spPr>
          <p:txBody>
            <a:bodyPr wrap="square" lIns="0" tIns="0" rIns="0" bIns="0" rtlCol="0"/>
            <a:lstStyle/>
            <a:p>
              <a:endParaRPr/>
            </a:p>
          </p:txBody>
        </p:sp>
        <p:sp>
          <p:nvSpPr>
            <p:cNvPr id="43" name="object 43"/>
            <p:cNvSpPr/>
            <p:nvPr/>
          </p:nvSpPr>
          <p:spPr>
            <a:xfrm>
              <a:off x="5136724" y="22702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4" name="object 44"/>
            <p:cNvSpPr/>
            <p:nvPr/>
          </p:nvSpPr>
          <p:spPr>
            <a:xfrm>
              <a:off x="5136724" y="22702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45" name="object 45"/>
            <p:cNvSpPr/>
            <p:nvPr/>
          </p:nvSpPr>
          <p:spPr>
            <a:xfrm>
              <a:off x="5656945" y="24565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46" name="object 46"/>
            <p:cNvSpPr/>
            <p:nvPr/>
          </p:nvSpPr>
          <p:spPr>
            <a:xfrm>
              <a:off x="5656945" y="24565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5082093" y="3730400"/>
              <a:ext cx="530225" cy="219710"/>
            </a:xfrm>
            <a:custGeom>
              <a:avLst/>
              <a:gdLst/>
              <a:ahLst/>
              <a:cxnLst/>
              <a:rect l="l" t="t" r="r" b="b"/>
              <a:pathLst>
                <a:path w="530225" h="219710">
                  <a:moveTo>
                    <a:pt x="0" y="0"/>
                  </a:moveTo>
                  <a:lnTo>
                    <a:pt x="264909" y="0"/>
                  </a:lnTo>
                  <a:lnTo>
                    <a:pt x="264909" y="219599"/>
                  </a:lnTo>
                  <a:lnTo>
                    <a:pt x="529913" y="219599"/>
                  </a:lnTo>
                </a:path>
              </a:pathLst>
            </a:custGeom>
            <a:ln w="9524">
              <a:solidFill>
                <a:srgbClr val="1A1A1A"/>
              </a:solidFill>
            </a:ln>
          </p:spPr>
          <p:txBody>
            <a:bodyPr wrap="square" lIns="0" tIns="0" rIns="0" bIns="0" rtlCol="0"/>
            <a:lstStyle/>
            <a:p>
              <a:endParaRPr/>
            </a:p>
          </p:txBody>
        </p:sp>
        <p:sp>
          <p:nvSpPr>
            <p:cNvPr id="48" name="object 48"/>
            <p:cNvSpPr/>
            <p:nvPr/>
          </p:nvSpPr>
          <p:spPr>
            <a:xfrm>
              <a:off x="5063374" y="3719688"/>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9" name="object 49"/>
            <p:cNvSpPr/>
            <p:nvPr/>
          </p:nvSpPr>
          <p:spPr>
            <a:xfrm>
              <a:off x="5063374" y="3719688"/>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50" name="object 50"/>
            <p:cNvSpPr/>
            <p:nvPr/>
          </p:nvSpPr>
          <p:spPr>
            <a:xfrm>
              <a:off x="5601295" y="3939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51" name="object 51"/>
            <p:cNvSpPr/>
            <p:nvPr/>
          </p:nvSpPr>
          <p:spPr>
            <a:xfrm>
              <a:off x="5601295" y="3939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52" name="object 52"/>
            <p:cNvSpPr/>
            <p:nvPr/>
          </p:nvSpPr>
          <p:spPr>
            <a:xfrm>
              <a:off x="6085387" y="2744475"/>
              <a:ext cx="125730" cy="728980"/>
            </a:xfrm>
            <a:custGeom>
              <a:avLst/>
              <a:gdLst/>
              <a:ahLst/>
              <a:cxnLst/>
              <a:rect l="l" t="t" r="r" b="b"/>
              <a:pathLst>
                <a:path w="125729" h="728979">
                  <a:moveTo>
                    <a:pt x="0" y="0"/>
                  </a:moveTo>
                  <a:lnTo>
                    <a:pt x="0" y="380534"/>
                  </a:lnTo>
                  <a:lnTo>
                    <a:pt x="125399" y="380534"/>
                  </a:lnTo>
                  <a:lnTo>
                    <a:pt x="125399" y="728456"/>
                  </a:lnTo>
                </a:path>
              </a:pathLst>
            </a:custGeom>
            <a:ln w="9524">
              <a:solidFill>
                <a:srgbClr val="1A1A1A"/>
              </a:solidFill>
            </a:ln>
          </p:spPr>
          <p:txBody>
            <a:bodyPr wrap="square" lIns="0" tIns="0" rIns="0" bIns="0" rtlCol="0"/>
            <a:lstStyle/>
            <a:p>
              <a:endParaRPr/>
            </a:p>
          </p:txBody>
        </p:sp>
        <p:sp>
          <p:nvSpPr>
            <p:cNvPr id="53" name="object 53"/>
            <p:cNvSpPr/>
            <p:nvPr/>
          </p:nvSpPr>
          <p:spPr>
            <a:xfrm>
              <a:off x="6200075" y="3462220"/>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4" name="object 54"/>
            <p:cNvSpPr/>
            <p:nvPr/>
          </p:nvSpPr>
          <p:spPr>
            <a:xfrm>
              <a:off x="6200075" y="3462220"/>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55" name="object 55"/>
          <p:cNvSpPr txBox="1">
            <a:spLocks noGrp="1"/>
          </p:cNvSpPr>
          <p:nvPr>
            <p:ph type="title"/>
          </p:nvPr>
        </p:nvSpPr>
        <p:spPr>
          <a:xfrm>
            <a:off x="767200" y="665841"/>
            <a:ext cx="2244090" cy="421640"/>
          </a:xfrm>
          <a:prstGeom prst="rect">
            <a:avLst/>
          </a:prstGeom>
        </p:spPr>
        <p:txBody>
          <a:bodyPr vert="horz" wrap="square" lIns="0" tIns="12700" rIns="0" bIns="0" rtlCol="0">
            <a:spAutoFit/>
          </a:bodyPr>
          <a:lstStyle/>
          <a:p>
            <a:pPr marL="12700">
              <a:lnSpc>
                <a:spcPct val="100000"/>
              </a:lnSpc>
              <a:spcBef>
                <a:spcPts val="100"/>
              </a:spcBef>
            </a:pPr>
            <a:r>
              <a:rPr sz="2600" spc="60" dirty="0"/>
              <a:t>MicroServices</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732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130" dirty="0"/>
              <a:t>Modules</a:t>
            </a:r>
            <a:r>
              <a:rPr sz="2600" spc="-180" dirty="0"/>
              <a:t> </a:t>
            </a:r>
            <a:r>
              <a:rPr sz="2600" spc="800" dirty="0"/>
              <a:t>/</a:t>
            </a:r>
            <a:r>
              <a:rPr sz="2600" spc="-180" dirty="0"/>
              <a:t> </a:t>
            </a:r>
            <a:r>
              <a:rPr sz="2600" spc="50" dirty="0"/>
              <a:t>Import</a:t>
            </a:r>
            <a:endParaRPr sz="2600"/>
          </a:p>
        </p:txBody>
      </p:sp>
      <p:sp>
        <p:nvSpPr>
          <p:cNvPr id="3" name="object 3"/>
          <p:cNvSpPr txBox="1"/>
          <p:nvPr/>
        </p:nvSpPr>
        <p:spPr>
          <a:xfrm>
            <a:off x="906571" y="1593446"/>
            <a:ext cx="3821429"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50" dirty="0">
                <a:solidFill>
                  <a:srgbClr val="595959"/>
                </a:solidFill>
                <a:latin typeface="Tahoma"/>
                <a:cs typeface="Tahoma"/>
              </a:rPr>
              <a:t>Proto</a:t>
            </a:r>
            <a:r>
              <a:rPr sz="1600" spc="-195" dirty="0">
                <a:solidFill>
                  <a:srgbClr val="595959"/>
                </a:solidFill>
                <a:latin typeface="Tahoma"/>
                <a:cs typeface="Tahoma"/>
              </a:rPr>
              <a:t> </a:t>
            </a:r>
            <a:r>
              <a:rPr sz="1600" spc="15" dirty="0">
                <a:solidFill>
                  <a:srgbClr val="595959"/>
                </a:solidFill>
                <a:latin typeface="Tahoma"/>
                <a:cs typeface="Tahoma"/>
              </a:rPr>
              <a:t>ﬁles</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dirty="0">
                <a:solidFill>
                  <a:srgbClr val="595959"/>
                </a:solidFill>
                <a:latin typeface="Tahoma"/>
                <a:cs typeface="Tahoma"/>
              </a:rPr>
              <a:t>be</a:t>
            </a:r>
            <a:r>
              <a:rPr sz="1600" spc="-195" dirty="0">
                <a:solidFill>
                  <a:srgbClr val="595959"/>
                </a:solidFill>
                <a:latin typeface="Tahoma"/>
                <a:cs typeface="Tahoma"/>
              </a:rPr>
              <a:t> </a:t>
            </a:r>
            <a:r>
              <a:rPr sz="1600" spc="-10" dirty="0">
                <a:solidFill>
                  <a:srgbClr val="595959"/>
                </a:solidFill>
                <a:latin typeface="Tahoma"/>
                <a:cs typeface="Tahoma"/>
              </a:rPr>
              <a:t>packaged</a:t>
            </a:r>
            <a:r>
              <a:rPr sz="1600" spc="-195" dirty="0">
                <a:solidFill>
                  <a:srgbClr val="595959"/>
                </a:solidFill>
                <a:latin typeface="Tahoma"/>
                <a:cs typeface="Tahoma"/>
              </a:rPr>
              <a:t> </a:t>
            </a:r>
            <a:r>
              <a:rPr sz="1600" spc="45" dirty="0">
                <a:solidFill>
                  <a:srgbClr val="595959"/>
                </a:solidFill>
                <a:latin typeface="Tahoma"/>
                <a:cs typeface="Tahoma"/>
              </a:rPr>
              <a:t>&amp;</a:t>
            </a:r>
            <a:r>
              <a:rPr sz="1600" spc="-195" dirty="0">
                <a:solidFill>
                  <a:srgbClr val="595959"/>
                </a:solidFill>
                <a:latin typeface="Tahoma"/>
                <a:cs typeface="Tahoma"/>
              </a:rPr>
              <a:t> </a:t>
            </a:r>
            <a:r>
              <a:rPr sz="1600" spc="20" dirty="0">
                <a:solidFill>
                  <a:srgbClr val="595959"/>
                </a:solidFill>
                <a:latin typeface="Tahoma"/>
                <a:cs typeface="Tahoma"/>
              </a:rPr>
              <a:t>imported</a:t>
            </a:r>
            <a:endParaRPr sz="1600">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62600" cy="421640"/>
          </a:xfrm>
          <a:prstGeom prst="rect">
            <a:avLst/>
          </a:prstGeom>
        </p:spPr>
        <p:txBody>
          <a:bodyPr vert="horz" wrap="square" lIns="0" tIns="12700" rIns="0" bIns="0" rtlCol="0">
            <a:spAutoFit/>
          </a:bodyPr>
          <a:lstStyle/>
          <a:p>
            <a:pPr marL="12700">
              <a:lnSpc>
                <a:spcPct val="100000"/>
              </a:lnSpc>
              <a:spcBef>
                <a:spcPts val="100"/>
              </a:spcBef>
            </a:pPr>
            <a:r>
              <a:rPr sz="2600" spc="10" dirty="0"/>
              <a:t>Java</a:t>
            </a:r>
            <a:r>
              <a:rPr sz="2600" spc="-170" dirty="0"/>
              <a:t> </a:t>
            </a:r>
            <a:r>
              <a:rPr sz="2600" spc="130" dirty="0"/>
              <a:t>-</a:t>
            </a:r>
            <a:r>
              <a:rPr sz="2600" spc="-165" dirty="0"/>
              <a:t> </a:t>
            </a:r>
            <a:r>
              <a:rPr sz="2600" spc="25" dirty="0"/>
              <a:t>Interface</a:t>
            </a:r>
            <a:r>
              <a:rPr sz="2600" spc="-165" dirty="0"/>
              <a:t> </a:t>
            </a:r>
            <a:r>
              <a:rPr sz="2600" spc="800" dirty="0"/>
              <a:t>/</a:t>
            </a:r>
            <a:r>
              <a:rPr sz="2600" spc="-165" dirty="0"/>
              <a:t> </a:t>
            </a:r>
            <a:r>
              <a:rPr sz="2600" spc="60" dirty="0"/>
              <a:t>Implementations</a:t>
            </a:r>
            <a:endParaRPr sz="2600"/>
          </a:p>
        </p:txBody>
      </p:sp>
      <p:sp>
        <p:nvSpPr>
          <p:cNvPr id="3" name="object 3"/>
          <p:cNvSpPr txBox="1"/>
          <p:nvPr/>
        </p:nvSpPr>
        <p:spPr>
          <a:xfrm>
            <a:off x="2382774" y="21465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algn="ctr">
              <a:lnSpc>
                <a:spcPct val="100000"/>
              </a:lnSpc>
            </a:pPr>
            <a:r>
              <a:rPr sz="1000" spc="-5" dirty="0">
                <a:latin typeface="Arial MT"/>
                <a:cs typeface="Arial MT"/>
              </a:rPr>
              <a:t>Car</a:t>
            </a:r>
            <a:endParaRPr sz="1000">
              <a:latin typeface="Arial MT"/>
              <a:cs typeface="Arial MT"/>
            </a:endParaRPr>
          </a:p>
        </p:txBody>
      </p:sp>
      <p:sp>
        <p:nvSpPr>
          <p:cNvPr id="4" name="object 4"/>
          <p:cNvSpPr txBox="1"/>
          <p:nvPr/>
        </p:nvSpPr>
        <p:spPr>
          <a:xfrm>
            <a:off x="1015875"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46050">
              <a:lnSpc>
                <a:spcPct val="100000"/>
              </a:lnSpc>
            </a:pPr>
            <a:r>
              <a:rPr sz="1000" spc="-5" dirty="0">
                <a:latin typeface="Arial MT"/>
                <a:cs typeface="Arial MT"/>
              </a:rPr>
              <a:t>SportsCar</a:t>
            </a:r>
            <a:endParaRPr sz="1000">
              <a:latin typeface="Arial MT"/>
              <a:cs typeface="Arial MT"/>
            </a:endParaRPr>
          </a:p>
        </p:txBody>
      </p:sp>
      <p:sp>
        <p:nvSpPr>
          <p:cNvPr id="5" name="object 5"/>
          <p:cNvSpPr txBox="1"/>
          <p:nvPr/>
        </p:nvSpPr>
        <p:spPr>
          <a:xfrm>
            <a:off x="3740024"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spcBef>
                <a:spcPts val="50"/>
              </a:spcBef>
            </a:pPr>
            <a:endParaRPr sz="900" dirty="0">
              <a:latin typeface="Times New Roman"/>
              <a:cs typeface="Times New Roman"/>
            </a:endParaRPr>
          </a:p>
          <a:p>
            <a:pPr marL="139065">
              <a:lnSpc>
                <a:spcPct val="100000"/>
              </a:lnSpc>
            </a:pPr>
            <a:r>
              <a:rPr sz="1000" spc="-5" dirty="0">
                <a:latin typeface="Arial MT"/>
                <a:cs typeface="Arial MT"/>
              </a:rPr>
              <a:t>LuxuryCar</a:t>
            </a:r>
            <a:endParaRPr sz="1000" dirty="0">
              <a:latin typeface="Arial MT"/>
              <a:cs typeface="Arial MT"/>
            </a:endParaRPr>
          </a:p>
        </p:txBody>
      </p:sp>
      <p:grpSp>
        <p:nvGrpSpPr>
          <p:cNvPr id="6" name="object 6"/>
          <p:cNvGrpSpPr/>
          <p:nvPr/>
        </p:nvGrpSpPr>
        <p:grpSpPr>
          <a:xfrm>
            <a:off x="1433815" y="2521637"/>
            <a:ext cx="953769" cy="814069"/>
            <a:chOff x="1433815" y="2521637"/>
            <a:chExt cx="953769" cy="814069"/>
          </a:xfrm>
        </p:grpSpPr>
        <p:sp>
          <p:nvSpPr>
            <p:cNvPr id="7" name="object 7"/>
            <p:cNvSpPr/>
            <p:nvPr/>
          </p:nvSpPr>
          <p:spPr>
            <a:xfrm>
              <a:off x="1448961" y="2526400"/>
              <a:ext cx="934085" cy="785495"/>
            </a:xfrm>
            <a:custGeom>
              <a:avLst/>
              <a:gdLst/>
              <a:ahLst/>
              <a:cxnLst/>
              <a:rect l="l" t="t" r="r" b="b"/>
              <a:pathLst>
                <a:path w="934085" h="785495">
                  <a:moveTo>
                    <a:pt x="933813" y="0"/>
                  </a:moveTo>
                  <a:lnTo>
                    <a:pt x="883756" y="1546"/>
                  </a:lnTo>
                  <a:lnTo>
                    <a:pt x="833826" y="6111"/>
                  </a:lnTo>
                  <a:lnTo>
                    <a:pt x="784152" y="13584"/>
                  </a:lnTo>
                  <a:lnTo>
                    <a:pt x="734862" y="23851"/>
                  </a:lnTo>
                  <a:lnTo>
                    <a:pt x="686082" y="36801"/>
                  </a:lnTo>
                  <a:lnTo>
                    <a:pt x="637941" y="52323"/>
                  </a:lnTo>
                  <a:lnTo>
                    <a:pt x="590566" y="70305"/>
                  </a:lnTo>
                  <a:lnTo>
                    <a:pt x="544086" y="90634"/>
                  </a:lnTo>
                  <a:lnTo>
                    <a:pt x="498628" y="113200"/>
                  </a:lnTo>
                  <a:lnTo>
                    <a:pt x="454319" y="137890"/>
                  </a:lnTo>
                  <a:lnTo>
                    <a:pt x="411288" y="164592"/>
                  </a:lnTo>
                  <a:lnTo>
                    <a:pt x="369663" y="193195"/>
                  </a:lnTo>
                  <a:lnTo>
                    <a:pt x="329570" y="223587"/>
                  </a:lnTo>
                  <a:lnTo>
                    <a:pt x="291138" y="255656"/>
                  </a:lnTo>
                  <a:lnTo>
                    <a:pt x="254495" y="289290"/>
                  </a:lnTo>
                  <a:lnTo>
                    <a:pt x="219768" y="324377"/>
                  </a:lnTo>
                  <a:lnTo>
                    <a:pt x="187085" y="360806"/>
                  </a:lnTo>
                  <a:lnTo>
                    <a:pt x="156573" y="398465"/>
                  </a:lnTo>
                  <a:lnTo>
                    <a:pt x="128362" y="437243"/>
                  </a:lnTo>
                  <a:lnTo>
                    <a:pt x="102577" y="477026"/>
                  </a:lnTo>
                  <a:lnTo>
                    <a:pt x="79348" y="517703"/>
                  </a:lnTo>
                  <a:lnTo>
                    <a:pt x="61218" y="553942"/>
                  </a:lnTo>
                  <a:lnTo>
                    <a:pt x="45228" y="590705"/>
                  </a:lnTo>
                  <a:lnTo>
                    <a:pt x="31464" y="627918"/>
                  </a:lnTo>
                  <a:lnTo>
                    <a:pt x="20010" y="665504"/>
                  </a:lnTo>
                  <a:lnTo>
                    <a:pt x="10952" y="703391"/>
                  </a:lnTo>
                  <a:lnTo>
                    <a:pt x="4376" y="741502"/>
                  </a:lnTo>
                  <a:lnTo>
                    <a:pt x="368" y="779763"/>
                  </a:lnTo>
                  <a:lnTo>
                    <a:pt x="52" y="784553"/>
                  </a:lnTo>
                  <a:lnTo>
                    <a:pt x="0" y="785471"/>
                  </a:lnTo>
                </a:path>
              </a:pathLst>
            </a:custGeom>
            <a:ln w="9524">
              <a:solidFill>
                <a:srgbClr val="1A1A1A"/>
              </a:solidFill>
            </a:ln>
          </p:spPr>
          <p:txBody>
            <a:bodyPr wrap="square" lIns="0" tIns="0" rIns="0" bIns="0" rtlCol="0"/>
            <a:lstStyle/>
            <a:p>
              <a:endParaRPr/>
            </a:p>
          </p:txBody>
        </p:sp>
        <p:sp>
          <p:nvSpPr>
            <p:cNvPr id="8" name="object 8"/>
            <p:cNvSpPr/>
            <p:nvPr/>
          </p:nvSpPr>
          <p:spPr>
            <a:xfrm>
              <a:off x="1438577" y="3300841"/>
              <a:ext cx="21590" cy="29845"/>
            </a:xfrm>
            <a:custGeom>
              <a:avLst/>
              <a:gdLst/>
              <a:ahLst/>
              <a:cxnLst/>
              <a:rect l="l" t="t" r="r" b="b"/>
              <a:pathLst>
                <a:path w="21590" h="29845">
                  <a:moveTo>
                    <a:pt x="9817" y="29740"/>
                  </a:moveTo>
                  <a:lnTo>
                    <a:pt x="0" y="0"/>
                  </a:lnTo>
                  <a:lnTo>
                    <a:pt x="10383" y="11030"/>
                  </a:lnTo>
                  <a:lnTo>
                    <a:pt x="21413" y="647"/>
                  </a:lnTo>
                  <a:lnTo>
                    <a:pt x="9817" y="29740"/>
                  </a:lnTo>
                  <a:close/>
                </a:path>
              </a:pathLst>
            </a:custGeom>
            <a:solidFill>
              <a:srgbClr val="1A1A1A"/>
            </a:solidFill>
          </p:spPr>
          <p:txBody>
            <a:bodyPr wrap="square" lIns="0" tIns="0" rIns="0" bIns="0" rtlCol="0"/>
            <a:lstStyle/>
            <a:p>
              <a:endParaRPr/>
            </a:p>
          </p:txBody>
        </p:sp>
        <p:sp>
          <p:nvSpPr>
            <p:cNvPr id="9" name="object 9"/>
            <p:cNvSpPr/>
            <p:nvPr/>
          </p:nvSpPr>
          <p:spPr>
            <a:xfrm>
              <a:off x="1438577" y="3300841"/>
              <a:ext cx="21590" cy="29845"/>
            </a:xfrm>
            <a:custGeom>
              <a:avLst/>
              <a:gdLst/>
              <a:ahLst/>
              <a:cxnLst/>
              <a:rect l="l" t="t" r="r" b="b"/>
              <a:pathLst>
                <a:path w="21590" h="29845">
                  <a:moveTo>
                    <a:pt x="10383" y="11030"/>
                  </a:moveTo>
                  <a:lnTo>
                    <a:pt x="0" y="0"/>
                  </a:lnTo>
                  <a:lnTo>
                    <a:pt x="9817" y="29740"/>
                  </a:lnTo>
                  <a:lnTo>
                    <a:pt x="21413" y="647"/>
                  </a:lnTo>
                  <a:lnTo>
                    <a:pt x="10383" y="11030"/>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3242312" y="2521637"/>
            <a:ext cx="944244" cy="814069"/>
            <a:chOff x="3242312" y="2521637"/>
            <a:chExt cx="944244" cy="814069"/>
          </a:xfrm>
        </p:grpSpPr>
        <p:sp>
          <p:nvSpPr>
            <p:cNvPr id="11" name="object 11"/>
            <p:cNvSpPr/>
            <p:nvPr/>
          </p:nvSpPr>
          <p:spPr>
            <a:xfrm>
              <a:off x="3247075" y="2526400"/>
              <a:ext cx="924560" cy="785495"/>
            </a:xfrm>
            <a:custGeom>
              <a:avLst/>
              <a:gdLst/>
              <a:ahLst/>
              <a:cxnLst/>
              <a:rect l="l" t="t" r="r" b="b"/>
              <a:pathLst>
                <a:path w="924560" h="785495">
                  <a:moveTo>
                    <a:pt x="0" y="0"/>
                  </a:moveTo>
                  <a:lnTo>
                    <a:pt x="49543" y="1546"/>
                  </a:lnTo>
                  <a:lnTo>
                    <a:pt x="98959" y="6111"/>
                  </a:lnTo>
                  <a:lnTo>
                    <a:pt x="148123" y="13584"/>
                  </a:lnTo>
                  <a:lnTo>
                    <a:pt x="196908" y="23851"/>
                  </a:lnTo>
                  <a:lnTo>
                    <a:pt x="245187" y="36801"/>
                  </a:lnTo>
                  <a:lnTo>
                    <a:pt x="292833" y="52323"/>
                  </a:lnTo>
                  <a:lnTo>
                    <a:pt x="339721" y="70305"/>
                  </a:lnTo>
                  <a:lnTo>
                    <a:pt x="385724" y="90634"/>
                  </a:lnTo>
                  <a:lnTo>
                    <a:pt x="430716" y="113200"/>
                  </a:lnTo>
                  <a:lnTo>
                    <a:pt x="474569" y="137890"/>
                  </a:lnTo>
                  <a:lnTo>
                    <a:pt x="517158" y="164592"/>
                  </a:lnTo>
                  <a:lnTo>
                    <a:pt x="558356" y="193195"/>
                  </a:lnTo>
                  <a:lnTo>
                    <a:pt x="598037" y="223587"/>
                  </a:lnTo>
                  <a:lnTo>
                    <a:pt x="636074" y="255656"/>
                  </a:lnTo>
                  <a:lnTo>
                    <a:pt x="672342" y="289290"/>
                  </a:lnTo>
                  <a:lnTo>
                    <a:pt x="706712" y="324377"/>
                  </a:lnTo>
                  <a:lnTo>
                    <a:pt x="739059" y="360806"/>
                  </a:lnTo>
                  <a:lnTo>
                    <a:pt x="769257" y="398465"/>
                  </a:lnTo>
                  <a:lnTo>
                    <a:pt x="797179" y="437243"/>
                  </a:lnTo>
                  <a:lnTo>
                    <a:pt x="822699" y="477026"/>
                  </a:lnTo>
                  <a:lnTo>
                    <a:pt x="845690" y="517703"/>
                  </a:lnTo>
                  <a:lnTo>
                    <a:pt x="863633" y="553942"/>
                  </a:lnTo>
                  <a:lnTo>
                    <a:pt x="879459" y="590705"/>
                  </a:lnTo>
                  <a:lnTo>
                    <a:pt x="893082" y="627918"/>
                  </a:lnTo>
                  <a:lnTo>
                    <a:pt x="904419" y="665504"/>
                  </a:lnTo>
                  <a:lnTo>
                    <a:pt x="913383" y="703391"/>
                  </a:lnTo>
                  <a:lnTo>
                    <a:pt x="919891" y="741502"/>
                  </a:lnTo>
                  <a:lnTo>
                    <a:pt x="923858" y="779763"/>
                  </a:lnTo>
                  <a:lnTo>
                    <a:pt x="924171" y="784553"/>
                  </a:lnTo>
                  <a:lnTo>
                    <a:pt x="924223" y="785471"/>
                  </a:lnTo>
                </a:path>
              </a:pathLst>
            </a:custGeom>
            <a:ln w="9524">
              <a:solidFill>
                <a:srgbClr val="1A1A1A"/>
              </a:solidFill>
            </a:ln>
          </p:spPr>
          <p:txBody>
            <a:bodyPr wrap="square" lIns="0" tIns="0" rIns="0" bIns="0" rtlCol="0"/>
            <a:lstStyle/>
            <a:p>
              <a:endParaRPr/>
            </a:p>
          </p:txBody>
        </p:sp>
        <p:sp>
          <p:nvSpPr>
            <p:cNvPr id="12" name="object 12"/>
            <p:cNvSpPr/>
            <p:nvPr/>
          </p:nvSpPr>
          <p:spPr>
            <a:xfrm>
              <a:off x="4160272" y="3300844"/>
              <a:ext cx="21590" cy="29845"/>
            </a:xfrm>
            <a:custGeom>
              <a:avLst/>
              <a:gdLst/>
              <a:ahLst/>
              <a:cxnLst/>
              <a:rect l="l" t="t" r="r" b="b"/>
              <a:pathLst>
                <a:path w="21589" h="29845">
                  <a:moveTo>
                    <a:pt x="11586" y="29737"/>
                  </a:moveTo>
                  <a:lnTo>
                    <a:pt x="0" y="640"/>
                  </a:lnTo>
                  <a:lnTo>
                    <a:pt x="11026" y="11026"/>
                  </a:lnTo>
                  <a:lnTo>
                    <a:pt x="21413" y="0"/>
                  </a:lnTo>
                  <a:lnTo>
                    <a:pt x="11586" y="29737"/>
                  </a:lnTo>
                  <a:close/>
                </a:path>
              </a:pathLst>
            </a:custGeom>
            <a:solidFill>
              <a:srgbClr val="1A1A1A"/>
            </a:solidFill>
          </p:spPr>
          <p:txBody>
            <a:bodyPr wrap="square" lIns="0" tIns="0" rIns="0" bIns="0" rtlCol="0"/>
            <a:lstStyle/>
            <a:p>
              <a:endParaRPr/>
            </a:p>
          </p:txBody>
        </p:sp>
        <p:sp>
          <p:nvSpPr>
            <p:cNvPr id="13" name="object 13"/>
            <p:cNvSpPr/>
            <p:nvPr/>
          </p:nvSpPr>
          <p:spPr>
            <a:xfrm>
              <a:off x="4160272" y="3300844"/>
              <a:ext cx="21590" cy="29845"/>
            </a:xfrm>
            <a:custGeom>
              <a:avLst/>
              <a:gdLst/>
              <a:ahLst/>
              <a:cxnLst/>
              <a:rect l="l" t="t" r="r" b="b"/>
              <a:pathLst>
                <a:path w="21589" h="29845">
                  <a:moveTo>
                    <a:pt x="11026" y="11026"/>
                  </a:moveTo>
                  <a:lnTo>
                    <a:pt x="0" y="640"/>
                  </a:lnTo>
                  <a:lnTo>
                    <a:pt x="11586" y="29737"/>
                  </a:lnTo>
                  <a:lnTo>
                    <a:pt x="21413" y="0"/>
                  </a:lnTo>
                  <a:lnTo>
                    <a:pt x="11026" y="11026"/>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2" cstate="print"/>
          <a:stretch>
            <a:fillRect/>
          </a:stretch>
        </p:blipFill>
        <p:spPr>
          <a:xfrm>
            <a:off x="5699600" y="2146599"/>
            <a:ext cx="2683274" cy="20782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9329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120" dirty="0"/>
              <a:t>O</a:t>
            </a:r>
            <a:r>
              <a:rPr sz="2600" spc="55" dirty="0"/>
              <a:t>neOf</a:t>
            </a:r>
            <a:endParaRPr sz="2600"/>
          </a:p>
        </p:txBody>
      </p:sp>
      <p:sp>
        <p:nvSpPr>
          <p:cNvPr id="3" name="object 3"/>
          <p:cNvSpPr txBox="1"/>
          <p:nvPr/>
        </p:nvSpPr>
        <p:spPr>
          <a:xfrm>
            <a:off x="2857887"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73050">
              <a:lnSpc>
                <a:spcPct val="100000"/>
              </a:lnSpc>
            </a:pPr>
            <a:r>
              <a:rPr sz="1000" spc="-5" dirty="0">
                <a:latin typeface="Arial MT"/>
                <a:cs typeface="Arial MT"/>
              </a:rPr>
              <a:t>Email</a:t>
            </a:r>
            <a:endParaRPr sz="1000">
              <a:latin typeface="Arial MT"/>
              <a:cs typeface="Arial MT"/>
            </a:endParaRPr>
          </a:p>
        </p:txBody>
      </p:sp>
      <p:sp>
        <p:nvSpPr>
          <p:cNvPr id="4" name="object 4"/>
          <p:cNvSpPr txBox="1"/>
          <p:nvPr/>
        </p:nvSpPr>
        <p:spPr>
          <a:xfrm>
            <a:off x="5421812"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48285">
              <a:lnSpc>
                <a:spcPct val="100000"/>
              </a:lnSpc>
            </a:pPr>
            <a:r>
              <a:rPr sz="1000" spc="-5" dirty="0">
                <a:latin typeface="Arial MT"/>
                <a:cs typeface="Arial MT"/>
              </a:rPr>
              <a:t>Phone</a:t>
            </a:r>
            <a:endParaRPr sz="1000">
              <a:latin typeface="Arial MT"/>
              <a:cs typeface="Arial MT"/>
            </a:endParaRPr>
          </a:p>
        </p:txBody>
      </p:sp>
      <p:sp>
        <p:nvSpPr>
          <p:cNvPr id="5" name="object 5"/>
          <p:cNvSpPr txBox="1"/>
          <p:nvPr/>
        </p:nvSpPr>
        <p:spPr>
          <a:xfrm>
            <a:off x="4145437" y="32328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10489">
              <a:lnSpc>
                <a:spcPct val="100000"/>
              </a:lnSpc>
            </a:pPr>
            <a:r>
              <a:rPr sz="1000" spc="-5" dirty="0">
                <a:latin typeface="Arial MT"/>
                <a:cs typeface="Arial MT"/>
              </a:rPr>
              <a:t>Credentials</a:t>
            </a:r>
            <a:endParaRPr sz="1000">
              <a:latin typeface="Arial MT"/>
              <a:cs typeface="Arial MT"/>
            </a:endParaRPr>
          </a:p>
        </p:txBody>
      </p:sp>
      <p:grpSp>
        <p:nvGrpSpPr>
          <p:cNvPr id="6" name="object 6"/>
          <p:cNvGrpSpPr/>
          <p:nvPr/>
        </p:nvGrpSpPr>
        <p:grpSpPr>
          <a:xfrm>
            <a:off x="3717425" y="2284762"/>
            <a:ext cx="1709420" cy="942975"/>
            <a:chOff x="3717425" y="2284762"/>
            <a:chExt cx="1709420" cy="942975"/>
          </a:xfrm>
        </p:grpSpPr>
        <p:sp>
          <p:nvSpPr>
            <p:cNvPr id="7" name="object 7"/>
            <p:cNvSpPr/>
            <p:nvPr/>
          </p:nvSpPr>
          <p:spPr>
            <a:xfrm>
              <a:off x="4615720" y="2289524"/>
              <a:ext cx="806450" cy="901065"/>
            </a:xfrm>
            <a:custGeom>
              <a:avLst/>
              <a:gdLst/>
              <a:ahLst/>
              <a:cxnLst/>
              <a:rect l="l" t="t" r="r" b="b"/>
              <a:pathLst>
                <a:path w="806450" h="901064">
                  <a:moveTo>
                    <a:pt x="806092" y="0"/>
                  </a:moveTo>
                  <a:lnTo>
                    <a:pt x="0" y="900909"/>
                  </a:lnTo>
                </a:path>
              </a:pathLst>
            </a:custGeom>
            <a:ln w="9524">
              <a:solidFill>
                <a:srgbClr val="1A1A1A"/>
              </a:solidFill>
            </a:ln>
          </p:spPr>
          <p:txBody>
            <a:bodyPr wrap="square" lIns="0" tIns="0" rIns="0" bIns="0" rtlCol="0"/>
            <a:lstStyle/>
            <a:p>
              <a:endParaRPr/>
            </a:p>
          </p:txBody>
        </p:sp>
        <p:sp>
          <p:nvSpPr>
            <p:cNvPr id="8" name="object 8"/>
            <p:cNvSpPr/>
            <p:nvPr/>
          </p:nvSpPr>
          <p:spPr>
            <a:xfrm>
              <a:off x="4586897" y="3179944"/>
              <a:ext cx="40640" cy="43180"/>
            </a:xfrm>
            <a:custGeom>
              <a:avLst/>
              <a:gdLst/>
              <a:ahLst/>
              <a:cxnLst/>
              <a:rect l="l" t="t" r="r" b="b"/>
              <a:pathLst>
                <a:path w="40639" h="43180">
                  <a:moveTo>
                    <a:pt x="0" y="42703"/>
                  </a:moveTo>
                  <a:lnTo>
                    <a:pt x="17098" y="0"/>
                  </a:lnTo>
                  <a:lnTo>
                    <a:pt x="40547" y="20981"/>
                  </a:lnTo>
                  <a:lnTo>
                    <a:pt x="0" y="42703"/>
                  </a:lnTo>
                  <a:close/>
                </a:path>
              </a:pathLst>
            </a:custGeom>
            <a:solidFill>
              <a:srgbClr val="1A1A1A"/>
            </a:solidFill>
          </p:spPr>
          <p:txBody>
            <a:bodyPr wrap="square" lIns="0" tIns="0" rIns="0" bIns="0" rtlCol="0"/>
            <a:lstStyle/>
            <a:p>
              <a:endParaRPr/>
            </a:p>
          </p:txBody>
        </p:sp>
        <p:sp>
          <p:nvSpPr>
            <p:cNvPr id="9" name="object 9"/>
            <p:cNvSpPr/>
            <p:nvPr/>
          </p:nvSpPr>
          <p:spPr>
            <a:xfrm>
              <a:off x="4586897" y="3179944"/>
              <a:ext cx="40640" cy="43180"/>
            </a:xfrm>
            <a:custGeom>
              <a:avLst/>
              <a:gdLst/>
              <a:ahLst/>
              <a:cxnLst/>
              <a:rect l="l" t="t" r="r" b="b"/>
              <a:pathLst>
                <a:path w="40639" h="43180">
                  <a:moveTo>
                    <a:pt x="17098" y="0"/>
                  </a:moveTo>
                  <a:lnTo>
                    <a:pt x="0" y="42703"/>
                  </a:lnTo>
                  <a:lnTo>
                    <a:pt x="40547" y="20981"/>
                  </a:lnTo>
                  <a:lnTo>
                    <a:pt x="17098"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3722187" y="2289524"/>
              <a:ext cx="817244" cy="901700"/>
            </a:xfrm>
            <a:custGeom>
              <a:avLst/>
              <a:gdLst/>
              <a:ahLst/>
              <a:cxnLst/>
              <a:rect l="l" t="t" r="r" b="b"/>
              <a:pathLst>
                <a:path w="817245" h="901700">
                  <a:moveTo>
                    <a:pt x="0" y="0"/>
                  </a:moveTo>
                  <a:lnTo>
                    <a:pt x="816916" y="901158"/>
                  </a:lnTo>
                </a:path>
              </a:pathLst>
            </a:custGeom>
            <a:ln w="9524">
              <a:solidFill>
                <a:srgbClr val="1A1A1A"/>
              </a:solidFill>
            </a:ln>
          </p:spPr>
          <p:txBody>
            <a:bodyPr wrap="square" lIns="0" tIns="0" rIns="0" bIns="0" rtlCol="0"/>
            <a:lstStyle/>
            <a:p>
              <a:endParaRPr/>
            </a:p>
          </p:txBody>
        </p:sp>
        <p:sp>
          <p:nvSpPr>
            <p:cNvPr id="11" name="object 11"/>
            <p:cNvSpPr/>
            <p:nvPr/>
          </p:nvSpPr>
          <p:spPr>
            <a:xfrm>
              <a:off x="4527447" y="3180116"/>
              <a:ext cx="41275" cy="43180"/>
            </a:xfrm>
            <a:custGeom>
              <a:avLst/>
              <a:gdLst/>
              <a:ahLst/>
              <a:cxnLst/>
              <a:rect l="l" t="t" r="r" b="b"/>
              <a:pathLst>
                <a:path w="41275" h="43180">
                  <a:moveTo>
                    <a:pt x="40687" y="42591"/>
                  </a:moveTo>
                  <a:lnTo>
                    <a:pt x="0" y="21133"/>
                  </a:lnTo>
                  <a:lnTo>
                    <a:pt x="23312" y="0"/>
                  </a:lnTo>
                  <a:lnTo>
                    <a:pt x="40687" y="42591"/>
                  </a:lnTo>
                  <a:close/>
                </a:path>
              </a:pathLst>
            </a:custGeom>
            <a:solidFill>
              <a:srgbClr val="1A1A1A"/>
            </a:solidFill>
          </p:spPr>
          <p:txBody>
            <a:bodyPr wrap="square" lIns="0" tIns="0" rIns="0" bIns="0" rtlCol="0"/>
            <a:lstStyle/>
            <a:p>
              <a:endParaRPr/>
            </a:p>
          </p:txBody>
        </p:sp>
        <p:sp>
          <p:nvSpPr>
            <p:cNvPr id="12" name="object 12"/>
            <p:cNvSpPr/>
            <p:nvPr/>
          </p:nvSpPr>
          <p:spPr>
            <a:xfrm>
              <a:off x="4527447" y="3180116"/>
              <a:ext cx="41275" cy="43180"/>
            </a:xfrm>
            <a:custGeom>
              <a:avLst/>
              <a:gdLst/>
              <a:ahLst/>
              <a:cxnLst/>
              <a:rect l="l" t="t" r="r" b="b"/>
              <a:pathLst>
                <a:path w="41275" h="43180">
                  <a:moveTo>
                    <a:pt x="0" y="21133"/>
                  </a:moveTo>
                  <a:lnTo>
                    <a:pt x="40687" y="42591"/>
                  </a:lnTo>
                  <a:lnTo>
                    <a:pt x="23312" y="0"/>
                  </a:lnTo>
                  <a:lnTo>
                    <a:pt x="0" y="21133"/>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0647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30" dirty="0"/>
              <a:t>Field</a:t>
            </a:r>
            <a:r>
              <a:rPr sz="2600" spc="-180" dirty="0"/>
              <a:t> </a:t>
            </a:r>
            <a:r>
              <a:rPr sz="2600" spc="105" dirty="0"/>
              <a:t>Numbers</a:t>
            </a:r>
            <a:endParaRPr sz="2600"/>
          </a:p>
        </p:txBody>
      </p:sp>
      <p:sp>
        <p:nvSpPr>
          <p:cNvPr id="3" name="object 3"/>
          <p:cNvSpPr txBox="1"/>
          <p:nvPr/>
        </p:nvSpPr>
        <p:spPr>
          <a:xfrm>
            <a:off x="881171" y="1686512"/>
            <a:ext cx="4567555" cy="1958975"/>
          </a:xfrm>
          <a:prstGeom prst="rect">
            <a:avLst/>
          </a:prstGeom>
        </p:spPr>
        <p:txBody>
          <a:bodyPr vert="horz" wrap="square" lIns="0" tIns="45085" rIns="0" bIns="0" rtlCol="0">
            <a:spAutoFit/>
          </a:bodyPr>
          <a:lstStyle/>
          <a:p>
            <a:pPr marL="389255" indent="-351790">
              <a:lnSpc>
                <a:spcPct val="100000"/>
              </a:lnSpc>
              <a:spcBef>
                <a:spcPts val="355"/>
              </a:spcBef>
              <a:buFont typeface="Arial MT"/>
              <a:buChar char="●"/>
              <a:tabLst>
                <a:tab pos="389255" algn="l"/>
                <a:tab pos="389890" algn="l"/>
              </a:tabLst>
            </a:pPr>
            <a:r>
              <a:rPr sz="1600" dirty="0">
                <a:solidFill>
                  <a:srgbClr val="595959"/>
                </a:solidFill>
                <a:latin typeface="Tahoma"/>
                <a:cs typeface="Tahoma"/>
              </a:rPr>
              <a:t>Each</a:t>
            </a:r>
            <a:r>
              <a:rPr sz="1600" spc="-195" dirty="0">
                <a:solidFill>
                  <a:srgbClr val="595959"/>
                </a:solidFill>
                <a:latin typeface="Tahoma"/>
                <a:cs typeface="Tahoma"/>
              </a:rPr>
              <a:t> </a:t>
            </a:r>
            <a:r>
              <a:rPr sz="1600" spc="30" dirty="0">
                <a:solidFill>
                  <a:srgbClr val="595959"/>
                </a:solidFill>
                <a:latin typeface="Tahoma"/>
                <a:cs typeface="Tahoma"/>
              </a:rPr>
              <a:t>Field</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15" dirty="0">
                <a:solidFill>
                  <a:srgbClr val="595959"/>
                </a:solidFill>
                <a:latin typeface="Tahoma"/>
                <a:cs typeface="Tahoma"/>
              </a:rPr>
              <a:t>assigned</a:t>
            </a:r>
            <a:r>
              <a:rPr sz="1600" spc="-190" dirty="0">
                <a:solidFill>
                  <a:srgbClr val="595959"/>
                </a:solidFill>
                <a:latin typeface="Tahoma"/>
                <a:cs typeface="Tahoma"/>
              </a:rPr>
              <a:t> </a:t>
            </a:r>
            <a:r>
              <a:rPr sz="1600" spc="35" dirty="0">
                <a:solidFill>
                  <a:srgbClr val="595959"/>
                </a:solidFill>
                <a:latin typeface="Tahoma"/>
                <a:cs typeface="Tahoma"/>
              </a:rPr>
              <a:t>with</a:t>
            </a:r>
            <a:r>
              <a:rPr sz="1600" spc="-195" dirty="0">
                <a:solidFill>
                  <a:srgbClr val="595959"/>
                </a:solidFill>
                <a:latin typeface="Tahoma"/>
                <a:cs typeface="Tahoma"/>
              </a:rPr>
              <a:t> </a:t>
            </a:r>
            <a:r>
              <a:rPr sz="1600" spc="5" dirty="0">
                <a:solidFill>
                  <a:srgbClr val="595959"/>
                </a:solidFill>
                <a:latin typeface="Tahoma"/>
                <a:cs typeface="Tahoma"/>
              </a:rPr>
              <a:t>unique</a:t>
            </a:r>
            <a:r>
              <a:rPr sz="1600" spc="-195" dirty="0">
                <a:solidFill>
                  <a:srgbClr val="595959"/>
                </a:solidFill>
                <a:latin typeface="Tahoma"/>
                <a:cs typeface="Tahoma"/>
              </a:rPr>
              <a:t> </a:t>
            </a:r>
            <a:r>
              <a:rPr sz="1600" spc="-35" dirty="0">
                <a:solidFill>
                  <a:srgbClr val="595959"/>
                </a:solidFill>
                <a:latin typeface="Tahoma"/>
                <a:cs typeface="Tahoma"/>
              </a:rPr>
              <a:t>number.</a:t>
            </a:r>
            <a:endParaRPr sz="1600">
              <a:latin typeface="Tahoma"/>
              <a:cs typeface="Tahoma"/>
            </a:endParaRPr>
          </a:p>
          <a:p>
            <a:pPr marL="389255" indent="-351790">
              <a:lnSpc>
                <a:spcPct val="100000"/>
              </a:lnSpc>
              <a:spcBef>
                <a:spcPts val="254"/>
              </a:spcBef>
              <a:buFont typeface="Arial"/>
              <a:buChar char="●"/>
              <a:tabLst>
                <a:tab pos="389255" algn="l"/>
                <a:tab pos="389890" algn="l"/>
              </a:tabLst>
            </a:pPr>
            <a:r>
              <a:rPr sz="1600" b="1" spc="-100" dirty="0">
                <a:solidFill>
                  <a:srgbClr val="595959"/>
                </a:solidFill>
                <a:latin typeface="Tahoma"/>
                <a:cs typeface="Tahoma"/>
              </a:rPr>
              <a:t>1-15</a:t>
            </a:r>
            <a:r>
              <a:rPr sz="1600" b="1" spc="-160" dirty="0">
                <a:solidFill>
                  <a:srgbClr val="595959"/>
                </a:solidFill>
                <a:latin typeface="Tahoma"/>
                <a:cs typeface="Tahoma"/>
              </a:rPr>
              <a:t> </a:t>
            </a:r>
            <a:r>
              <a:rPr sz="1600" b="1" spc="-60" dirty="0">
                <a:solidFill>
                  <a:srgbClr val="595959"/>
                </a:solidFill>
                <a:latin typeface="Tahoma"/>
                <a:cs typeface="Tahoma"/>
              </a:rPr>
              <a:t>for</a:t>
            </a:r>
            <a:r>
              <a:rPr sz="1600" b="1" spc="-165" dirty="0">
                <a:solidFill>
                  <a:srgbClr val="595959"/>
                </a:solidFill>
                <a:latin typeface="Tahoma"/>
                <a:cs typeface="Tahoma"/>
              </a:rPr>
              <a:t> </a:t>
            </a:r>
            <a:r>
              <a:rPr sz="1600" b="1" spc="-85" dirty="0">
                <a:solidFill>
                  <a:srgbClr val="595959"/>
                </a:solidFill>
                <a:latin typeface="Tahoma"/>
                <a:cs typeface="Tahoma"/>
              </a:rPr>
              <a:t>frequently</a:t>
            </a:r>
            <a:r>
              <a:rPr sz="1600" b="1" spc="-165" dirty="0">
                <a:solidFill>
                  <a:srgbClr val="595959"/>
                </a:solidFill>
                <a:latin typeface="Tahoma"/>
                <a:cs typeface="Tahoma"/>
              </a:rPr>
              <a:t> </a:t>
            </a:r>
            <a:r>
              <a:rPr sz="1600" b="1" spc="-114" dirty="0">
                <a:solidFill>
                  <a:srgbClr val="595959"/>
                </a:solidFill>
                <a:latin typeface="Tahoma"/>
                <a:cs typeface="Tahoma"/>
              </a:rPr>
              <a:t>used</a:t>
            </a:r>
            <a:r>
              <a:rPr sz="1600" b="1" spc="-165" dirty="0">
                <a:solidFill>
                  <a:srgbClr val="595959"/>
                </a:solidFill>
                <a:latin typeface="Tahoma"/>
                <a:cs typeface="Tahoma"/>
              </a:rPr>
              <a:t> </a:t>
            </a:r>
            <a:r>
              <a:rPr sz="1600" b="1" spc="-100" dirty="0">
                <a:solidFill>
                  <a:srgbClr val="595959"/>
                </a:solidFill>
                <a:latin typeface="Tahoma"/>
                <a:cs typeface="Tahoma"/>
              </a:rPr>
              <a:t>ﬁelds</a:t>
            </a:r>
            <a:r>
              <a:rPr sz="1600" b="1" spc="-160" dirty="0">
                <a:solidFill>
                  <a:srgbClr val="595959"/>
                </a:solidFill>
                <a:latin typeface="Tahoma"/>
                <a:cs typeface="Tahoma"/>
              </a:rPr>
              <a:t> </a:t>
            </a:r>
            <a:r>
              <a:rPr sz="1600" b="1" spc="-145" dirty="0">
                <a:solidFill>
                  <a:srgbClr val="595959"/>
                </a:solidFill>
                <a:latin typeface="Tahoma"/>
                <a:cs typeface="Tahoma"/>
              </a:rPr>
              <a:t>(uses</a:t>
            </a:r>
            <a:r>
              <a:rPr sz="1600" b="1" spc="-155" dirty="0">
                <a:solidFill>
                  <a:srgbClr val="595959"/>
                </a:solidFill>
                <a:latin typeface="Tahoma"/>
                <a:cs typeface="Tahoma"/>
              </a:rPr>
              <a:t> </a:t>
            </a:r>
            <a:r>
              <a:rPr sz="1600" b="1" spc="-95" dirty="0">
                <a:solidFill>
                  <a:srgbClr val="595959"/>
                </a:solidFill>
                <a:latin typeface="Tahoma"/>
                <a:cs typeface="Tahoma"/>
              </a:rPr>
              <a:t>1</a:t>
            </a:r>
            <a:r>
              <a:rPr sz="1600" b="1" spc="-160" dirty="0">
                <a:solidFill>
                  <a:srgbClr val="595959"/>
                </a:solidFill>
                <a:latin typeface="Tahoma"/>
                <a:cs typeface="Tahoma"/>
              </a:rPr>
              <a:t> </a:t>
            </a:r>
            <a:r>
              <a:rPr sz="1600" b="1" spc="-125" dirty="0">
                <a:solidFill>
                  <a:srgbClr val="595959"/>
                </a:solidFill>
                <a:latin typeface="Tahoma"/>
                <a:cs typeface="Tahoma"/>
              </a:rPr>
              <a:t>byte)</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0" dirty="0">
                <a:solidFill>
                  <a:srgbClr val="595959"/>
                </a:solidFill>
                <a:latin typeface="Tahoma"/>
                <a:cs typeface="Tahoma"/>
              </a:rPr>
              <a:t>16-2047</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15" dirty="0">
                <a:solidFill>
                  <a:srgbClr val="595959"/>
                </a:solidFill>
                <a:latin typeface="Tahoma"/>
                <a:cs typeface="Tahoma"/>
              </a:rPr>
              <a:t>uses</a:t>
            </a:r>
            <a:r>
              <a:rPr sz="1600" spc="-195" dirty="0">
                <a:solidFill>
                  <a:srgbClr val="595959"/>
                </a:solidFill>
                <a:latin typeface="Tahoma"/>
                <a:cs typeface="Tahoma"/>
              </a:rPr>
              <a:t> </a:t>
            </a:r>
            <a:r>
              <a:rPr sz="1600" spc="50" dirty="0">
                <a:solidFill>
                  <a:srgbClr val="595959"/>
                </a:solidFill>
                <a:latin typeface="Tahoma"/>
                <a:cs typeface="Tahoma"/>
              </a:rPr>
              <a:t>2</a:t>
            </a:r>
            <a:r>
              <a:rPr sz="1600" spc="-195" dirty="0">
                <a:solidFill>
                  <a:srgbClr val="595959"/>
                </a:solidFill>
                <a:latin typeface="Tahoma"/>
                <a:cs typeface="Tahoma"/>
              </a:rPr>
              <a:t> </a:t>
            </a:r>
            <a:r>
              <a:rPr sz="1600" spc="-10" dirty="0">
                <a:solidFill>
                  <a:srgbClr val="595959"/>
                </a:solidFill>
                <a:latin typeface="Tahoma"/>
                <a:cs typeface="Tahoma"/>
              </a:rPr>
              <a:t>b</a:t>
            </a:r>
            <a:r>
              <a:rPr sz="1600" spc="15" dirty="0">
                <a:solidFill>
                  <a:srgbClr val="595959"/>
                </a:solidFill>
                <a:latin typeface="Tahoma"/>
                <a:cs typeface="Tahoma"/>
              </a:rPr>
              <a:t>ytes</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50" dirty="0">
                <a:solidFill>
                  <a:srgbClr val="595959"/>
                </a:solidFill>
                <a:latin typeface="Tahoma"/>
                <a:cs typeface="Tahoma"/>
              </a:rPr>
              <a:t>1</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5" dirty="0">
                <a:solidFill>
                  <a:srgbClr val="595959"/>
                </a:solidFill>
                <a:latin typeface="Tahoma"/>
                <a:cs typeface="Tahoma"/>
              </a:rPr>
              <a:t>smallest</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2</a:t>
            </a:r>
            <a:r>
              <a:rPr sz="1575" spc="67" baseline="31746" dirty="0">
                <a:solidFill>
                  <a:srgbClr val="595959"/>
                </a:solidFill>
                <a:latin typeface="Tahoma"/>
                <a:cs typeface="Tahoma"/>
              </a:rPr>
              <a:t>29</a:t>
            </a:r>
            <a:r>
              <a:rPr sz="1575" spc="-30" baseline="31746"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50" dirty="0">
                <a:solidFill>
                  <a:srgbClr val="595959"/>
                </a:solidFill>
                <a:latin typeface="Tahoma"/>
                <a:cs typeface="Tahoma"/>
              </a:rPr>
              <a:t>1</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19000-19999</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20" dirty="0">
                <a:solidFill>
                  <a:srgbClr val="595959"/>
                </a:solidFill>
                <a:latin typeface="Tahoma"/>
                <a:cs typeface="Tahoma"/>
              </a:rPr>
              <a:t>reser</a:t>
            </a:r>
            <a:r>
              <a:rPr sz="1600" dirty="0">
                <a:solidFill>
                  <a:srgbClr val="595959"/>
                </a:solidFill>
                <a:latin typeface="Tahoma"/>
                <a:cs typeface="Tahoma"/>
              </a:rPr>
              <a:t>ved</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70" dirty="0">
                <a:solidFill>
                  <a:srgbClr val="595959"/>
                </a:solidFill>
                <a:latin typeface="Tahoma"/>
                <a:cs typeface="Tahoma"/>
              </a:rPr>
              <a:t>Do</a:t>
            </a:r>
            <a:r>
              <a:rPr sz="1600" spc="-195" dirty="0">
                <a:solidFill>
                  <a:srgbClr val="595959"/>
                </a:solidFill>
                <a:latin typeface="Tahoma"/>
                <a:cs typeface="Tahoma"/>
              </a:rPr>
              <a:t> </a:t>
            </a:r>
            <a:r>
              <a:rPr sz="1600" spc="25" dirty="0">
                <a:solidFill>
                  <a:srgbClr val="595959"/>
                </a:solidFill>
                <a:latin typeface="Tahoma"/>
                <a:cs typeface="Tahoma"/>
              </a:rPr>
              <a:t>not</a:t>
            </a:r>
            <a:r>
              <a:rPr sz="1600" spc="-195" dirty="0">
                <a:solidFill>
                  <a:srgbClr val="595959"/>
                </a:solidFill>
                <a:latin typeface="Tahoma"/>
                <a:cs typeface="Tahoma"/>
              </a:rPr>
              <a:t> </a:t>
            </a:r>
            <a:r>
              <a:rPr sz="1600" spc="-20" dirty="0">
                <a:solidFill>
                  <a:srgbClr val="595959"/>
                </a:solidFill>
                <a:latin typeface="Tahoma"/>
                <a:cs typeface="Tahoma"/>
              </a:rPr>
              <a:t>change</a:t>
            </a:r>
            <a:r>
              <a:rPr sz="1600" spc="-195" dirty="0">
                <a:solidFill>
                  <a:srgbClr val="595959"/>
                </a:solidFill>
                <a:latin typeface="Tahoma"/>
                <a:cs typeface="Tahoma"/>
              </a:rPr>
              <a:t> </a:t>
            </a:r>
            <a:r>
              <a:rPr sz="1600" spc="15" dirty="0">
                <a:solidFill>
                  <a:srgbClr val="595959"/>
                </a:solidFill>
                <a:latin typeface="Tahoma"/>
                <a:cs typeface="Tahoma"/>
              </a:rPr>
              <a:t>the</a:t>
            </a:r>
            <a:r>
              <a:rPr sz="1600" spc="-195" dirty="0">
                <a:solidFill>
                  <a:srgbClr val="595959"/>
                </a:solidFill>
                <a:latin typeface="Tahoma"/>
                <a:cs typeface="Tahoma"/>
              </a:rPr>
              <a:t> </a:t>
            </a:r>
            <a:r>
              <a:rPr sz="1600" spc="25" dirty="0">
                <a:solidFill>
                  <a:srgbClr val="595959"/>
                </a:solidFill>
                <a:latin typeface="Tahoma"/>
                <a:cs typeface="Tahoma"/>
              </a:rPr>
              <a:t>ﬁeld</a:t>
            </a:r>
            <a:r>
              <a:rPr sz="1600" spc="-195" dirty="0">
                <a:solidFill>
                  <a:srgbClr val="595959"/>
                </a:solidFill>
                <a:latin typeface="Tahoma"/>
                <a:cs typeface="Tahoma"/>
              </a:rPr>
              <a:t> </a:t>
            </a:r>
            <a:r>
              <a:rPr sz="1600" spc="5" dirty="0">
                <a:solidFill>
                  <a:srgbClr val="595959"/>
                </a:solidFill>
                <a:latin typeface="Tahoma"/>
                <a:cs typeface="Tahoma"/>
              </a:rPr>
              <a:t>number</a:t>
            </a:r>
            <a:r>
              <a:rPr sz="1600" spc="-195" dirty="0">
                <a:solidFill>
                  <a:srgbClr val="595959"/>
                </a:solidFill>
                <a:latin typeface="Tahoma"/>
                <a:cs typeface="Tahoma"/>
              </a:rPr>
              <a:t> </a:t>
            </a:r>
            <a:r>
              <a:rPr sz="1600" spc="5" dirty="0">
                <a:solidFill>
                  <a:srgbClr val="595959"/>
                </a:solidFill>
                <a:latin typeface="Tahoma"/>
                <a:cs typeface="Tahoma"/>
              </a:rPr>
              <a:t>once</a:t>
            </a:r>
            <a:r>
              <a:rPr sz="1600" spc="-195" dirty="0">
                <a:solidFill>
                  <a:srgbClr val="595959"/>
                </a:solidFill>
                <a:latin typeface="Tahoma"/>
                <a:cs typeface="Tahoma"/>
              </a:rPr>
              <a:t> </a:t>
            </a:r>
            <a:r>
              <a:rPr sz="1600" spc="50" dirty="0">
                <a:solidFill>
                  <a:srgbClr val="595959"/>
                </a:solidFill>
                <a:latin typeface="Tahoma"/>
                <a:cs typeface="Tahoma"/>
              </a:rPr>
              <a:t>it</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20" dirty="0">
                <a:solidFill>
                  <a:srgbClr val="595959"/>
                </a:solidFill>
                <a:latin typeface="Tahoma"/>
                <a:cs typeface="Tahoma"/>
              </a:rPr>
              <a:t>in</a:t>
            </a:r>
            <a:r>
              <a:rPr sz="1600" spc="-195" dirty="0">
                <a:solidFill>
                  <a:srgbClr val="595959"/>
                </a:solidFill>
                <a:latin typeface="Tahoma"/>
                <a:cs typeface="Tahoma"/>
              </a:rPr>
              <a:t> </a:t>
            </a:r>
            <a:r>
              <a:rPr sz="1600" spc="-10" dirty="0">
                <a:solidFill>
                  <a:srgbClr val="595959"/>
                </a:solidFill>
                <a:latin typeface="Tahoma"/>
                <a:cs typeface="Tahoma"/>
              </a:rPr>
              <a:t>use</a:t>
            </a:r>
            <a:endParaRPr sz="1600">
              <a:latin typeface="Tahoma"/>
              <a:cs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86385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90" dirty="0"/>
              <a:t> </a:t>
            </a:r>
            <a:r>
              <a:rPr sz="2600" spc="130" dirty="0"/>
              <a:t>-</a:t>
            </a:r>
            <a:r>
              <a:rPr sz="2600" spc="-185" dirty="0"/>
              <a:t> </a:t>
            </a:r>
            <a:r>
              <a:rPr sz="2600" spc="50" dirty="0"/>
              <a:t>Guidelines</a:t>
            </a:r>
            <a:endParaRPr sz="2600"/>
          </a:p>
        </p:txBody>
      </p:sp>
      <p:sp>
        <p:nvSpPr>
          <p:cNvPr id="3" name="object 3"/>
          <p:cNvSpPr txBox="1">
            <a:spLocks noGrp="1"/>
          </p:cNvSpPr>
          <p:nvPr>
            <p:ph type="body" idx="1"/>
          </p:nvPr>
        </p:nvSpPr>
        <p:spPr>
          <a:prstGeom prst="rect">
            <a:avLst/>
          </a:prstGeom>
        </p:spPr>
        <p:txBody>
          <a:bodyPr vert="horz" wrap="square" lIns="0" tIns="46990" rIns="0" bIns="0" rtlCol="0">
            <a:spAutoFit/>
          </a:bodyPr>
          <a:lstStyle/>
          <a:p>
            <a:pPr marL="358775" indent="-336550">
              <a:lnSpc>
                <a:spcPct val="100000"/>
              </a:lnSpc>
              <a:spcBef>
                <a:spcPts val="370"/>
              </a:spcBef>
              <a:buFont typeface="Arial MT"/>
              <a:buChar char="●"/>
              <a:tabLst>
                <a:tab pos="358775" algn="l"/>
                <a:tab pos="360045" algn="l"/>
              </a:tabLst>
            </a:pPr>
            <a:r>
              <a:rPr spc="30" dirty="0"/>
              <a:t>1-15</a:t>
            </a:r>
            <a:r>
              <a:rPr spc="-170" dirty="0"/>
              <a:t> </a:t>
            </a:r>
            <a:r>
              <a:rPr spc="30" dirty="0"/>
              <a:t>for</a:t>
            </a:r>
            <a:r>
              <a:rPr spc="-170" dirty="0"/>
              <a:t> </a:t>
            </a:r>
            <a:r>
              <a:rPr spc="15" dirty="0"/>
              <a:t>frequently</a:t>
            </a:r>
            <a:r>
              <a:rPr spc="-170" dirty="0"/>
              <a:t> </a:t>
            </a:r>
            <a:r>
              <a:rPr spc="-5" dirty="0"/>
              <a:t>used</a:t>
            </a:r>
            <a:r>
              <a:rPr spc="-170" dirty="0"/>
              <a:t> </a:t>
            </a:r>
            <a:r>
              <a:rPr spc="15" dirty="0"/>
              <a:t>ﬁelds</a:t>
            </a:r>
          </a:p>
          <a:p>
            <a:pPr marL="358775" indent="-336550">
              <a:lnSpc>
                <a:spcPct val="100000"/>
              </a:lnSpc>
              <a:spcBef>
                <a:spcPts val="270"/>
              </a:spcBef>
              <a:buFont typeface="Arial MT"/>
              <a:buChar char="●"/>
              <a:tabLst>
                <a:tab pos="358775" algn="l"/>
                <a:tab pos="360045" algn="l"/>
              </a:tabLst>
            </a:pPr>
            <a:r>
              <a:rPr spc="60" dirty="0"/>
              <a:t>Do</a:t>
            </a:r>
            <a:r>
              <a:rPr spc="-170" dirty="0"/>
              <a:t> </a:t>
            </a:r>
            <a:r>
              <a:rPr spc="20" dirty="0"/>
              <a:t>not</a:t>
            </a:r>
            <a:r>
              <a:rPr spc="-170" dirty="0"/>
              <a:t> </a:t>
            </a:r>
            <a:r>
              <a:rPr spc="25" dirty="0"/>
              <a:t>reorder</a:t>
            </a:r>
            <a:r>
              <a:rPr spc="-170" dirty="0"/>
              <a:t> </a:t>
            </a:r>
            <a:r>
              <a:rPr spc="15" dirty="0"/>
              <a:t>the</a:t>
            </a:r>
            <a:r>
              <a:rPr spc="-170" dirty="0"/>
              <a:t> </a:t>
            </a:r>
            <a:r>
              <a:rPr spc="15" dirty="0"/>
              <a:t>ﬁelds</a:t>
            </a:r>
            <a:r>
              <a:rPr spc="-170" dirty="0"/>
              <a:t> </a:t>
            </a:r>
            <a:r>
              <a:rPr spc="5" dirty="0"/>
              <a:t>once</a:t>
            </a:r>
            <a:r>
              <a:rPr spc="-170" dirty="0"/>
              <a:t> </a:t>
            </a:r>
            <a:r>
              <a:rPr spc="45" dirty="0"/>
              <a:t>it</a:t>
            </a:r>
            <a:r>
              <a:rPr spc="-170" dirty="0"/>
              <a:t> </a:t>
            </a:r>
            <a:r>
              <a:rPr spc="10" dirty="0"/>
              <a:t>is</a:t>
            </a:r>
            <a:r>
              <a:rPr spc="-170" dirty="0"/>
              <a:t> </a:t>
            </a:r>
            <a:r>
              <a:rPr spc="15" dirty="0"/>
              <a:t>in</a:t>
            </a:r>
            <a:r>
              <a:rPr spc="-170" dirty="0"/>
              <a:t> </a:t>
            </a:r>
            <a:r>
              <a:rPr spc="-10" dirty="0"/>
              <a:t>use</a:t>
            </a:r>
          </a:p>
          <a:p>
            <a:pPr marL="358775" indent="-336550">
              <a:lnSpc>
                <a:spcPct val="100000"/>
              </a:lnSpc>
              <a:spcBef>
                <a:spcPts val="270"/>
              </a:spcBef>
              <a:buFont typeface="Arial MT"/>
              <a:buChar char="●"/>
              <a:tabLst>
                <a:tab pos="358775" algn="l"/>
                <a:tab pos="360045" algn="l"/>
              </a:tabLst>
            </a:pPr>
            <a:r>
              <a:rPr spc="15" dirty="0"/>
              <a:t>Adding</a:t>
            </a:r>
            <a:r>
              <a:rPr spc="-170" dirty="0"/>
              <a:t> </a:t>
            </a:r>
            <a:r>
              <a:rPr spc="50" dirty="0"/>
              <a:t>New</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358775" indent="-336550">
              <a:lnSpc>
                <a:spcPct val="100000"/>
              </a:lnSpc>
              <a:spcBef>
                <a:spcPts val="270"/>
              </a:spcBef>
              <a:buFont typeface="Arial MT"/>
              <a:buChar char="●"/>
              <a:tabLst>
                <a:tab pos="358775" algn="l"/>
                <a:tab pos="360045" algn="l"/>
              </a:tabLst>
            </a:pPr>
            <a:r>
              <a:rPr spc="5" dirty="0"/>
              <a:t>Rem</a:t>
            </a:r>
            <a:r>
              <a:rPr spc="-20" dirty="0"/>
              <a:t>o</a:t>
            </a:r>
            <a:r>
              <a:rPr spc="-5" dirty="0"/>
              <a:t>ving</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815975" lvl="1" indent="-337185">
              <a:lnSpc>
                <a:spcPct val="100000"/>
              </a:lnSpc>
              <a:spcBef>
                <a:spcPts val="270"/>
              </a:spcBef>
              <a:buFont typeface="Arial MT"/>
              <a:buChar char="○"/>
              <a:tabLst>
                <a:tab pos="815975" algn="l"/>
                <a:tab pos="817244" algn="l"/>
              </a:tabLst>
            </a:pPr>
            <a:r>
              <a:rPr sz="1400" spc="25" dirty="0">
                <a:solidFill>
                  <a:srgbClr val="595959"/>
                </a:solidFill>
                <a:latin typeface="Tahoma"/>
                <a:cs typeface="Tahoma"/>
              </a:rPr>
              <a:t>Use</a:t>
            </a:r>
            <a:r>
              <a:rPr sz="1400" spc="-170" dirty="0">
                <a:solidFill>
                  <a:srgbClr val="595959"/>
                </a:solidFill>
                <a:latin typeface="Tahoma"/>
                <a:cs typeface="Tahoma"/>
              </a:rPr>
              <a:t> </a:t>
            </a:r>
            <a:r>
              <a:rPr sz="1400" spc="15" dirty="0">
                <a:solidFill>
                  <a:srgbClr val="595959"/>
                </a:solidFill>
                <a:latin typeface="Tahoma"/>
                <a:cs typeface="Tahoma"/>
              </a:rPr>
              <a:t>reser</a:t>
            </a:r>
            <a:r>
              <a:rPr sz="1400" dirty="0">
                <a:solidFill>
                  <a:srgbClr val="595959"/>
                </a:solidFill>
                <a:latin typeface="Tahoma"/>
                <a:cs typeface="Tahoma"/>
              </a:rPr>
              <a:t>ved</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dirty="0"/>
              <a:t>Changing</a:t>
            </a:r>
            <a:r>
              <a:rPr spc="-170" dirty="0"/>
              <a:t> </a:t>
            </a:r>
            <a:r>
              <a:rPr spc="-120" dirty="0"/>
              <a:t>T</a:t>
            </a:r>
            <a:r>
              <a:rPr spc="5" dirty="0"/>
              <a:t>ype</a:t>
            </a: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int64</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25" dirty="0">
                <a:solidFill>
                  <a:srgbClr val="595959"/>
                </a:solidFill>
                <a:latin typeface="Tahoma"/>
                <a:cs typeface="Tahoma"/>
              </a:rPr>
              <a:t>OK</a:t>
            </a:r>
            <a:endParaRPr sz="1400">
              <a:latin typeface="Tahoma"/>
              <a:cs typeface="Tahoma"/>
            </a:endParaRP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int64</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problem</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spc="-10" dirty="0"/>
              <a:t>Renaming</a:t>
            </a:r>
            <a:r>
              <a:rPr spc="-170" dirty="0"/>
              <a:t> </a:t>
            </a:r>
            <a:r>
              <a:rPr spc="10" dirty="0"/>
              <a:t>is</a:t>
            </a:r>
            <a:r>
              <a:rPr spc="-170" dirty="0"/>
              <a:t> </a:t>
            </a:r>
            <a:r>
              <a:rPr spc="40" dirty="0"/>
              <a:t>OK.</a:t>
            </a:r>
            <a:r>
              <a:rPr spc="-170" dirty="0"/>
              <a:t> </a:t>
            </a:r>
            <a:r>
              <a:rPr spc="20" dirty="0"/>
              <a:t>but</a:t>
            </a:r>
            <a:r>
              <a:rPr spc="-170" dirty="0"/>
              <a:t> </a:t>
            </a:r>
            <a:r>
              <a:rPr dirty="0"/>
              <a:t>be</a:t>
            </a:r>
            <a:r>
              <a:rPr spc="-170" dirty="0"/>
              <a:t> </a:t>
            </a:r>
            <a:r>
              <a:rPr spc="-10" dirty="0"/>
              <a:t>cautious.</a:t>
            </a:r>
          </a:p>
          <a:p>
            <a:pPr marL="358775" indent="-336550">
              <a:lnSpc>
                <a:spcPct val="100000"/>
              </a:lnSpc>
              <a:spcBef>
                <a:spcPts val="270"/>
              </a:spcBef>
              <a:buFont typeface="Arial MT"/>
              <a:buChar char="●"/>
              <a:tabLst>
                <a:tab pos="358775" algn="l"/>
                <a:tab pos="360045" algn="l"/>
              </a:tabLst>
            </a:pPr>
            <a:r>
              <a:rPr spc="20" dirty="0"/>
              <a:t>Keep</a:t>
            </a:r>
            <a:r>
              <a:rPr spc="-165" dirty="0"/>
              <a:t> </a:t>
            </a:r>
            <a:r>
              <a:rPr spc="15" dirty="0"/>
              <a:t>the</a:t>
            </a:r>
            <a:r>
              <a:rPr spc="-165" dirty="0"/>
              <a:t> </a:t>
            </a:r>
            <a:r>
              <a:rPr spc="20" dirty="0"/>
              <a:t>protos</a:t>
            </a:r>
            <a:r>
              <a:rPr spc="-165" dirty="0"/>
              <a:t> </a:t>
            </a:r>
            <a:r>
              <a:rPr spc="-25" dirty="0"/>
              <a:t>as</a:t>
            </a:r>
            <a:r>
              <a:rPr spc="-165" dirty="0"/>
              <a:t> </a:t>
            </a:r>
            <a:r>
              <a:rPr dirty="0"/>
              <a:t>separate</a:t>
            </a:r>
            <a:r>
              <a:rPr spc="-165" dirty="0"/>
              <a:t> </a:t>
            </a:r>
            <a:r>
              <a:rPr spc="-10" dirty="0"/>
              <a:t>maven-module</a:t>
            </a:r>
            <a:r>
              <a:rPr spc="-160" dirty="0"/>
              <a:t> </a:t>
            </a:r>
            <a:r>
              <a:rPr spc="-10" dirty="0"/>
              <a:t>and</a:t>
            </a:r>
            <a:r>
              <a:rPr spc="-165" dirty="0"/>
              <a:t> </a:t>
            </a:r>
            <a:r>
              <a:rPr spc="-5" dirty="0"/>
              <a:t>add</a:t>
            </a:r>
            <a:r>
              <a:rPr spc="-165" dirty="0"/>
              <a:t> </a:t>
            </a:r>
            <a:r>
              <a:rPr spc="5" dirty="0"/>
              <a:t>them</a:t>
            </a:r>
            <a:r>
              <a:rPr spc="-165" dirty="0"/>
              <a:t> </a:t>
            </a:r>
            <a:r>
              <a:rPr spc="-25" dirty="0"/>
              <a:t>as</a:t>
            </a:r>
            <a:r>
              <a:rPr spc="-165" dirty="0"/>
              <a:t> </a:t>
            </a:r>
            <a:r>
              <a:rPr dirty="0"/>
              <a:t>dependency</a:t>
            </a:r>
            <a:r>
              <a:rPr spc="-165" dirty="0"/>
              <a:t> </a:t>
            </a:r>
            <a:r>
              <a:rPr spc="15" dirty="0"/>
              <a:t>in</a:t>
            </a:r>
            <a:r>
              <a:rPr spc="-160" dirty="0"/>
              <a:t> </a:t>
            </a:r>
            <a:r>
              <a:rPr spc="25" dirty="0"/>
              <a:t>other</a:t>
            </a:r>
            <a:r>
              <a:rPr spc="-165" dirty="0"/>
              <a:t> </a:t>
            </a:r>
            <a:r>
              <a:rPr dirty="0"/>
              <a:t>modules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141668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426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5358130" cy="10160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dirty="0">
                <a:solidFill>
                  <a:srgbClr val="595959"/>
                </a:solidFill>
                <a:latin typeface="Tahoma"/>
                <a:cs typeface="Tahoma"/>
              </a:rPr>
              <a:t>High-performance,</a:t>
            </a:r>
            <a:r>
              <a:rPr sz="1400" spc="-165" dirty="0">
                <a:solidFill>
                  <a:srgbClr val="595959"/>
                </a:solidFill>
                <a:latin typeface="Tahoma"/>
                <a:cs typeface="Tahoma"/>
              </a:rPr>
              <a:t> </a:t>
            </a:r>
            <a:r>
              <a:rPr sz="1400" dirty="0">
                <a:solidFill>
                  <a:srgbClr val="595959"/>
                </a:solidFill>
                <a:latin typeface="Tahoma"/>
                <a:cs typeface="Tahoma"/>
              </a:rPr>
              <a:t>open-source</a:t>
            </a:r>
            <a:r>
              <a:rPr sz="1400" spc="-165" dirty="0">
                <a:solidFill>
                  <a:srgbClr val="595959"/>
                </a:solidFill>
                <a:latin typeface="Tahoma"/>
                <a:cs typeface="Tahoma"/>
              </a:rPr>
              <a:t> </a:t>
            </a:r>
            <a:r>
              <a:rPr sz="1400" spc="75" dirty="0">
                <a:solidFill>
                  <a:srgbClr val="595959"/>
                </a:solidFill>
                <a:latin typeface="Tahoma"/>
                <a:cs typeface="Tahoma"/>
              </a:rPr>
              <a:t>RPC</a:t>
            </a:r>
            <a:r>
              <a:rPr sz="1400" spc="-165" dirty="0">
                <a:solidFill>
                  <a:srgbClr val="595959"/>
                </a:solidFill>
                <a:latin typeface="Tahoma"/>
                <a:cs typeface="Tahoma"/>
              </a:rPr>
              <a:t> </a:t>
            </a:r>
            <a:r>
              <a:rPr sz="1400" spc="15" dirty="0">
                <a:solidFill>
                  <a:srgbClr val="595959"/>
                </a:solidFill>
                <a:latin typeface="Tahoma"/>
                <a:cs typeface="Tahoma"/>
              </a:rPr>
              <a:t>framework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5" dirty="0">
                <a:solidFill>
                  <a:srgbClr val="595959"/>
                </a:solidFill>
                <a:latin typeface="Tahoma"/>
                <a:cs typeface="Tahoma"/>
              </a:rPr>
              <a:t>D</a:t>
            </a:r>
            <a:r>
              <a:rPr sz="1400" spc="20" dirty="0">
                <a:solidFill>
                  <a:srgbClr val="595959"/>
                </a:solidFill>
                <a:latin typeface="Tahoma"/>
                <a:cs typeface="Tahoma"/>
              </a:rPr>
              <a:t>e</a:t>
            </a:r>
            <a:r>
              <a:rPr sz="1400" spc="-5" dirty="0">
                <a:solidFill>
                  <a:srgbClr val="595959"/>
                </a:solidFill>
                <a:latin typeface="Tahoma"/>
                <a:cs typeface="Tahoma"/>
              </a:rPr>
              <a:t>v</a:t>
            </a:r>
            <a:r>
              <a:rPr sz="1400" spc="5" dirty="0">
                <a:solidFill>
                  <a:srgbClr val="595959"/>
                </a:solidFill>
                <a:latin typeface="Tahoma"/>
                <a:cs typeface="Tahoma"/>
              </a:rPr>
              <a:t>eloped</a:t>
            </a:r>
            <a:r>
              <a:rPr sz="1400" spc="-170" dirty="0">
                <a:solidFill>
                  <a:srgbClr val="595959"/>
                </a:solidFill>
                <a:latin typeface="Tahoma"/>
                <a:cs typeface="Tahoma"/>
              </a:rPr>
              <a:t> </a:t>
            </a:r>
            <a:r>
              <a:rPr sz="1400" spc="10" dirty="0">
                <a:solidFill>
                  <a:srgbClr val="595959"/>
                </a:solidFill>
                <a:latin typeface="Tahoma"/>
                <a:cs typeface="Tahoma"/>
              </a:rPr>
              <a:t>at</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Client</a:t>
            </a:r>
            <a:r>
              <a:rPr sz="1400" spc="-170" dirty="0">
                <a:solidFill>
                  <a:srgbClr val="595959"/>
                </a:solidFill>
                <a:latin typeface="Tahoma"/>
                <a:cs typeface="Tahoma"/>
              </a:rPr>
              <a:t> </a:t>
            </a:r>
            <a:r>
              <a:rPr sz="1400" spc="-10" dirty="0">
                <a:solidFill>
                  <a:srgbClr val="595959"/>
                </a:solidFill>
                <a:latin typeface="Tahoma"/>
                <a:cs typeface="Tahoma"/>
              </a:rPr>
              <a:t>app</a:t>
            </a:r>
            <a:r>
              <a:rPr sz="1400" spc="-170" dirty="0">
                <a:solidFill>
                  <a:srgbClr val="595959"/>
                </a:solidFill>
                <a:latin typeface="Tahoma"/>
                <a:cs typeface="Tahoma"/>
              </a:rPr>
              <a:t> </a:t>
            </a:r>
            <a:r>
              <a:rPr sz="1400" spc="25" dirty="0">
                <a:solidFill>
                  <a:srgbClr val="595959"/>
                </a:solidFill>
                <a:latin typeface="Tahoma"/>
                <a:cs typeface="Tahoma"/>
              </a:rPr>
              <a:t>directly</a:t>
            </a:r>
            <a:r>
              <a:rPr sz="1400" spc="-165" dirty="0">
                <a:solidFill>
                  <a:srgbClr val="595959"/>
                </a:solidFill>
                <a:latin typeface="Tahoma"/>
                <a:cs typeface="Tahoma"/>
              </a:rPr>
              <a:t> </a:t>
            </a:r>
            <a:r>
              <a:rPr sz="1400" dirty="0">
                <a:solidFill>
                  <a:srgbClr val="595959"/>
                </a:solidFill>
                <a:latin typeface="Tahoma"/>
                <a:cs typeface="Tahoma"/>
              </a:rPr>
              <a:t>invokes</a:t>
            </a:r>
            <a:r>
              <a:rPr sz="1400" spc="-170" dirty="0">
                <a:solidFill>
                  <a:srgbClr val="595959"/>
                </a:solidFill>
                <a:latin typeface="Tahoma"/>
                <a:cs typeface="Tahoma"/>
              </a:rPr>
              <a:t> </a:t>
            </a:r>
            <a:r>
              <a:rPr sz="1400" spc="10" dirty="0">
                <a:solidFill>
                  <a:srgbClr val="595959"/>
                </a:solidFill>
                <a:latin typeface="Tahoma"/>
                <a:cs typeface="Tahoma"/>
              </a:rPr>
              <a:t>Server</a:t>
            </a:r>
            <a:r>
              <a:rPr sz="1400" spc="-165" dirty="0">
                <a:solidFill>
                  <a:srgbClr val="595959"/>
                </a:solidFill>
                <a:latin typeface="Tahoma"/>
                <a:cs typeface="Tahoma"/>
              </a:rPr>
              <a:t> </a:t>
            </a:r>
            <a:r>
              <a:rPr sz="1400" spc="5" dirty="0">
                <a:solidFill>
                  <a:srgbClr val="595959"/>
                </a:solidFill>
                <a:latin typeface="Tahoma"/>
                <a:cs typeface="Tahoma"/>
              </a:rPr>
              <a:t>method</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30" dirty="0">
                <a:solidFill>
                  <a:srgbClr val="595959"/>
                </a:solidFill>
                <a:latin typeface="Tahoma"/>
                <a:cs typeface="Tahoma"/>
              </a:rPr>
              <a:t>a</a:t>
            </a:r>
            <a:r>
              <a:rPr sz="1400" spc="-165" dirty="0">
                <a:solidFill>
                  <a:srgbClr val="595959"/>
                </a:solidFill>
                <a:latin typeface="Tahoma"/>
                <a:cs typeface="Tahoma"/>
              </a:rPr>
              <a:t> </a:t>
            </a:r>
            <a:r>
              <a:rPr sz="1400" spc="20" dirty="0">
                <a:solidFill>
                  <a:srgbClr val="595959"/>
                </a:solidFill>
                <a:latin typeface="Tahoma"/>
                <a:cs typeface="Tahoma"/>
              </a:rPr>
              <a:t>different</a:t>
            </a:r>
            <a:r>
              <a:rPr sz="1400" spc="-170" dirty="0">
                <a:solidFill>
                  <a:srgbClr val="595959"/>
                </a:solidFill>
                <a:latin typeface="Tahoma"/>
                <a:cs typeface="Tahoma"/>
              </a:rPr>
              <a:t> </a:t>
            </a:r>
            <a:r>
              <a:rPr sz="1400" spc="-5" dirty="0">
                <a:solidFill>
                  <a:srgbClr val="595959"/>
                </a:solidFill>
                <a:latin typeface="Tahoma"/>
                <a:cs typeface="Tahoma"/>
              </a:rPr>
              <a:t>machine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a:solidFill>
                  <a:srgbClr val="595959"/>
                </a:solidFill>
                <a:latin typeface="Tahoma"/>
                <a:cs typeface="Tahoma"/>
              </a:rPr>
              <a:t>Service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deﬁned</a:t>
            </a:r>
            <a:r>
              <a:rPr sz="1400" spc="-170" dirty="0">
                <a:solidFill>
                  <a:srgbClr val="595959"/>
                </a:solidFill>
                <a:latin typeface="Tahoma"/>
                <a:cs typeface="Tahoma"/>
              </a:rPr>
              <a:t> </a:t>
            </a:r>
            <a:r>
              <a:rPr sz="1400" spc="-10" dirty="0">
                <a:solidFill>
                  <a:srgbClr val="595959"/>
                </a:solidFill>
                <a:latin typeface="Tahoma"/>
                <a:cs typeface="Tahoma"/>
              </a:rPr>
              <a:t>using</a:t>
            </a:r>
            <a:r>
              <a:rPr sz="1400" spc="-170" dirty="0">
                <a:solidFill>
                  <a:srgbClr val="595959"/>
                </a:solidFill>
                <a:latin typeface="Tahoma"/>
                <a:cs typeface="Tahoma"/>
              </a:rPr>
              <a:t> </a:t>
            </a:r>
            <a:r>
              <a:rPr sz="1400" spc="25" dirty="0">
                <a:solidFill>
                  <a:srgbClr val="595959"/>
                </a:solidFill>
                <a:latin typeface="Tahoma"/>
                <a:cs typeface="Tahoma"/>
              </a:rPr>
              <a:t>proto</a:t>
            </a:r>
            <a:endParaRPr sz="1400" dirty="0">
              <a:latin typeface="Tahoma"/>
              <a:cs typeface="Tahoma"/>
            </a:endParaRPr>
          </a:p>
        </p:txBody>
      </p:sp>
      <p:grpSp>
        <p:nvGrpSpPr>
          <p:cNvPr id="4" name="object 4"/>
          <p:cNvGrpSpPr/>
          <p:nvPr/>
        </p:nvGrpSpPr>
        <p:grpSpPr>
          <a:xfrm>
            <a:off x="2698751" y="2873937"/>
            <a:ext cx="3440429" cy="1895475"/>
            <a:chOff x="2698751" y="2873937"/>
            <a:chExt cx="3440429" cy="1895475"/>
          </a:xfrm>
        </p:grpSpPr>
        <p:sp>
          <p:nvSpPr>
            <p:cNvPr id="5" name="object 5"/>
            <p:cNvSpPr/>
            <p:nvPr/>
          </p:nvSpPr>
          <p:spPr>
            <a:xfrm>
              <a:off x="2703514" y="378432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2703514" y="378432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5772312" y="378431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8" y="0"/>
                  </a:lnTo>
                  <a:lnTo>
                    <a:pt x="343853"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5772312" y="378431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6"/>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9" name="object 9"/>
            <p:cNvSpPr/>
            <p:nvPr/>
          </p:nvSpPr>
          <p:spPr>
            <a:xfrm>
              <a:off x="4115474" y="2878700"/>
              <a:ext cx="606425" cy="732155"/>
            </a:xfrm>
            <a:custGeom>
              <a:avLst/>
              <a:gdLst/>
              <a:ahLst/>
              <a:cxnLst/>
              <a:rect l="l" t="t" r="r" b="b"/>
              <a:pathLst>
                <a:path w="606425" h="732154">
                  <a:moveTo>
                    <a:pt x="505247" y="731699"/>
                  </a:moveTo>
                  <a:lnTo>
                    <a:pt x="0" y="731699"/>
                  </a:lnTo>
                  <a:lnTo>
                    <a:pt x="0" y="0"/>
                  </a:lnTo>
                  <a:lnTo>
                    <a:pt x="606299" y="0"/>
                  </a:lnTo>
                  <a:lnTo>
                    <a:pt x="606299" y="630647"/>
                  </a:lnTo>
                  <a:lnTo>
                    <a:pt x="505247" y="731699"/>
                  </a:lnTo>
                  <a:close/>
                </a:path>
              </a:pathLst>
            </a:custGeom>
            <a:solidFill>
              <a:srgbClr val="E9EDEE"/>
            </a:solidFill>
          </p:spPr>
          <p:txBody>
            <a:bodyPr wrap="square" lIns="0" tIns="0" rIns="0" bIns="0" rtlCol="0"/>
            <a:lstStyle/>
            <a:p>
              <a:endParaRPr/>
            </a:p>
          </p:txBody>
        </p:sp>
        <p:sp>
          <p:nvSpPr>
            <p:cNvPr id="10" name="object 10"/>
            <p:cNvSpPr/>
            <p:nvPr/>
          </p:nvSpPr>
          <p:spPr>
            <a:xfrm>
              <a:off x="4620722" y="3509348"/>
              <a:ext cx="101600" cy="101600"/>
            </a:xfrm>
            <a:custGeom>
              <a:avLst/>
              <a:gdLst/>
              <a:ahLst/>
              <a:cxnLst/>
              <a:rect l="l" t="t" r="r" b="b"/>
              <a:pathLst>
                <a:path w="101600" h="101600">
                  <a:moveTo>
                    <a:pt x="0" y="101051"/>
                  </a:moveTo>
                  <a:lnTo>
                    <a:pt x="20210" y="20210"/>
                  </a:lnTo>
                  <a:lnTo>
                    <a:pt x="101051" y="0"/>
                  </a:lnTo>
                  <a:lnTo>
                    <a:pt x="0" y="101051"/>
                  </a:lnTo>
                  <a:close/>
                </a:path>
              </a:pathLst>
            </a:custGeom>
            <a:solidFill>
              <a:srgbClr val="BABDBE"/>
            </a:solidFill>
          </p:spPr>
          <p:txBody>
            <a:bodyPr wrap="square" lIns="0" tIns="0" rIns="0" bIns="0" rtlCol="0"/>
            <a:lstStyle/>
            <a:p>
              <a:endParaRPr/>
            </a:p>
          </p:txBody>
        </p:sp>
        <p:sp>
          <p:nvSpPr>
            <p:cNvPr id="11" name="object 11"/>
            <p:cNvSpPr/>
            <p:nvPr/>
          </p:nvSpPr>
          <p:spPr>
            <a:xfrm>
              <a:off x="4115474" y="2878700"/>
              <a:ext cx="606425" cy="732155"/>
            </a:xfrm>
            <a:custGeom>
              <a:avLst/>
              <a:gdLst/>
              <a:ahLst/>
              <a:cxnLst/>
              <a:rect l="l" t="t" r="r" b="b"/>
              <a:pathLst>
                <a:path w="606425" h="732154">
                  <a:moveTo>
                    <a:pt x="505247" y="731699"/>
                  </a:moveTo>
                  <a:lnTo>
                    <a:pt x="525458" y="650858"/>
                  </a:lnTo>
                  <a:lnTo>
                    <a:pt x="606299" y="630647"/>
                  </a:lnTo>
                  <a:lnTo>
                    <a:pt x="505247" y="731699"/>
                  </a:lnTo>
                  <a:lnTo>
                    <a:pt x="0" y="731699"/>
                  </a:lnTo>
                  <a:lnTo>
                    <a:pt x="0" y="0"/>
                  </a:lnTo>
                  <a:lnTo>
                    <a:pt x="606299" y="0"/>
                  </a:lnTo>
                  <a:lnTo>
                    <a:pt x="606299" y="630647"/>
                  </a:lnTo>
                </a:path>
              </a:pathLst>
            </a:custGeom>
            <a:ln w="9524">
              <a:solidFill>
                <a:srgbClr val="1A1A1A"/>
              </a:solidFill>
            </a:ln>
          </p:spPr>
          <p:txBody>
            <a:bodyPr wrap="square" lIns="0" tIns="0" rIns="0" bIns="0" rtlCol="0"/>
            <a:lstStyle/>
            <a:p>
              <a:endParaRPr/>
            </a:p>
          </p:txBody>
        </p:sp>
      </p:grpSp>
      <p:sp>
        <p:nvSpPr>
          <p:cNvPr id="12" name="object 12"/>
          <p:cNvSpPr txBox="1"/>
          <p:nvPr/>
        </p:nvSpPr>
        <p:spPr>
          <a:xfrm>
            <a:off x="4188500" y="3110076"/>
            <a:ext cx="3175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.proto</a:t>
            </a:r>
            <a:endParaRPr sz="900">
              <a:latin typeface="Arial MT"/>
              <a:cs typeface="Arial MT"/>
            </a:endParaRPr>
          </a:p>
        </p:txBody>
      </p:sp>
      <p:grpSp>
        <p:nvGrpSpPr>
          <p:cNvPr id="13" name="object 13"/>
          <p:cNvGrpSpPr/>
          <p:nvPr/>
        </p:nvGrpSpPr>
        <p:grpSpPr>
          <a:xfrm>
            <a:off x="3055489" y="3245287"/>
            <a:ext cx="2726690" cy="1049655"/>
            <a:chOff x="3055489" y="3245287"/>
            <a:chExt cx="2726690" cy="1049655"/>
          </a:xfrm>
        </p:grpSpPr>
        <p:sp>
          <p:nvSpPr>
            <p:cNvPr id="14" name="object 14"/>
            <p:cNvSpPr/>
            <p:nvPr/>
          </p:nvSpPr>
          <p:spPr>
            <a:xfrm>
              <a:off x="3097657" y="4274223"/>
              <a:ext cx="2617470" cy="0"/>
            </a:xfrm>
            <a:custGeom>
              <a:avLst/>
              <a:gdLst/>
              <a:ahLst/>
              <a:cxnLst/>
              <a:rect l="l" t="t" r="r" b="b"/>
              <a:pathLst>
                <a:path w="2617470">
                  <a:moveTo>
                    <a:pt x="0" y="0"/>
                  </a:moveTo>
                  <a:lnTo>
                    <a:pt x="2617407" y="0"/>
                  </a:lnTo>
                </a:path>
              </a:pathLst>
            </a:custGeom>
            <a:ln w="9524">
              <a:solidFill>
                <a:srgbClr val="1A1A1A"/>
              </a:solidFill>
            </a:ln>
          </p:spPr>
          <p:txBody>
            <a:bodyPr wrap="square" lIns="0" tIns="0" rIns="0" bIns="0" rtlCol="0"/>
            <a:lstStyle/>
            <a:p>
              <a:endParaRPr/>
            </a:p>
          </p:txBody>
        </p:sp>
        <p:sp>
          <p:nvSpPr>
            <p:cNvPr id="15" name="object 15"/>
            <p:cNvSpPr/>
            <p:nvPr/>
          </p:nvSpPr>
          <p:spPr>
            <a:xfrm>
              <a:off x="3078938" y="4263511"/>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6" name="object 16"/>
            <p:cNvSpPr/>
            <p:nvPr/>
          </p:nvSpPr>
          <p:spPr>
            <a:xfrm>
              <a:off x="3078938" y="4263511"/>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5715064" y="4258490"/>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5715064" y="42584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9" name="object 19"/>
            <p:cNvSpPr/>
            <p:nvPr/>
          </p:nvSpPr>
          <p:spPr>
            <a:xfrm>
              <a:off x="3065014" y="3254812"/>
              <a:ext cx="2707640" cy="1019810"/>
            </a:xfrm>
            <a:custGeom>
              <a:avLst/>
              <a:gdLst/>
              <a:ahLst/>
              <a:cxnLst/>
              <a:rect l="l" t="t" r="r" b="b"/>
              <a:pathLst>
                <a:path w="2707640" h="1019810">
                  <a:moveTo>
                    <a:pt x="0" y="1019410"/>
                  </a:moveTo>
                  <a:lnTo>
                    <a:pt x="51784" y="1017343"/>
                  </a:lnTo>
                  <a:lnTo>
                    <a:pt x="100919" y="1011291"/>
                  </a:lnTo>
                  <a:lnTo>
                    <a:pt x="147550" y="1001475"/>
                  </a:lnTo>
                  <a:lnTo>
                    <a:pt x="191824" y="988115"/>
                  </a:lnTo>
                  <a:lnTo>
                    <a:pt x="233890" y="971435"/>
                  </a:lnTo>
                  <a:lnTo>
                    <a:pt x="273895" y="951654"/>
                  </a:lnTo>
                  <a:lnTo>
                    <a:pt x="311985" y="928995"/>
                  </a:lnTo>
                  <a:lnTo>
                    <a:pt x="348308" y="903679"/>
                  </a:lnTo>
                  <a:lnTo>
                    <a:pt x="383011" y="875927"/>
                  </a:lnTo>
                  <a:lnTo>
                    <a:pt x="416242" y="845961"/>
                  </a:lnTo>
                  <a:lnTo>
                    <a:pt x="448147" y="814002"/>
                  </a:lnTo>
                  <a:lnTo>
                    <a:pt x="478874" y="780272"/>
                  </a:lnTo>
                  <a:lnTo>
                    <a:pt x="508571" y="744991"/>
                  </a:lnTo>
                  <a:lnTo>
                    <a:pt x="537384" y="708383"/>
                  </a:lnTo>
                  <a:lnTo>
                    <a:pt x="565461" y="670667"/>
                  </a:lnTo>
                  <a:lnTo>
                    <a:pt x="592948" y="632065"/>
                  </a:lnTo>
                  <a:lnTo>
                    <a:pt x="619994" y="592799"/>
                  </a:lnTo>
                  <a:lnTo>
                    <a:pt x="646746" y="553090"/>
                  </a:lnTo>
                  <a:lnTo>
                    <a:pt x="673350" y="513160"/>
                  </a:lnTo>
                  <a:lnTo>
                    <a:pt x="699954" y="473230"/>
                  </a:lnTo>
                  <a:lnTo>
                    <a:pt x="726705" y="433521"/>
                  </a:lnTo>
                  <a:lnTo>
                    <a:pt x="753751" y="394255"/>
                  </a:lnTo>
                  <a:lnTo>
                    <a:pt x="781239" y="355654"/>
                  </a:lnTo>
                  <a:lnTo>
                    <a:pt x="809316" y="317938"/>
                  </a:lnTo>
                  <a:lnTo>
                    <a:pt x="838129" y="281329"/>
                  </a:lnTo>
                  <a:lnTo>
                    <a:pt x="867825" y="246048"/>
                  </a:lnTo>
                  <a:lnTo>
                    <a:pt x="898552" y="212318"/>
                  </a:lnTo>
                  <a:lnTo>
                    <a:pt x="930458" y="180359"/>
                  </a:lnTo>
                  <a:lnTo>
                    <a:pt x="963688" y="150393"/>
                  </a:lnTo>
                  <a:lnTo>
                    <a:pt x="998392" y="122641"/>
                  </a:lnTo>
                  <a:lnTo>
                    <a:pt x="1034715" y="97325"/>
                  </a:lnTo>
                  <a:lnTo>
                    <a:pt x="1072805" y="74666"/>
                  </a:lnTo>
                  <a:lnTo>
                    <a:pt x="1112809" y="54885"/>
                  </a:lnTo>
                  <a:lnTo>
                    <a:pt x="1154875" y="38205"/>
                  </a:lnTo>
                  <a:lnTo>
                    <a:pt x="1199150" y="24845"/>
                  </a:lnTo>
                  <a:lnTo>
                    <a:pt x="1245781" y="15029"/>
                  </a:lnTo>
                  <a:lnTo>
                    <a:pt x="1294915" y="8977"/>
                  </a:lnTo>
                  <a:lnTo>
                    <a:pt x="1346700" y="6910"/>
                  </a:lnTo>
                </a:path>
                <a:path w="2707640" h="1019810">
                  <a:moveTo>
                    <a:pt x="1360597" y="0"/>
                  </a:moveTo>
                  <a:lnTo>
                    <a:pt x="1412382" y="2080"/>
                  </a:lnTo>
                  <a:lnTo>
                    <a:pt x="1461516" y="8174"/>
                  </a:lnTo>
                  <a:lnTo>
                    <a:pt x="1508147" y="18057"/>
                  </a:lnTo>
                  <a:lnTo>
                    <a:pt x="1552422" y="31507"/>
                  </a:lnTo>
                  <a:lnTo>
                    <a:pt x="1594488" y="48302"/>
                  </a:lnTo>
                  <a:lnTo>
                    <a:pt x="1634492" y="68217"/>
                  </a:lnTo>
                  <a:lnTo>
                    <a:pt x="1672582" y="91031"/>
                  </a:lnTo>
                  <a:lnTo>
                    <a:pt x="1708905" y="116519"/>
                  </a:lnTo>
                  <a:lnTo>
                    <a:pt x="1743609" y="144460"/>
                  </a:lnTo>
                  <a:lnTo>
                    <a:pt x="1776839" y="174631"/>
                  </a:lnTo>
                  <a:lnTo>
                    <a:pt x="1808745" y="206807"/>
                  </a:lnTo>
                  <a:lnTo>
                    <a:pt x="1839472" y="240768"/>
                  </a:lnTo>
                  <a:lnTo>
                    <a:pt x="1869168" y="276288"/>
                  </a:lnTo>
                  <a:lnTo>
                    <a:pt x="1897981" y="313147"/>
                  </a:lnTo>
                  <a:lnTo>
                    <a:pt x="1926058" y="351120"/>
                  </a:lnTo>
                  <a:lnTo>
                    <a:pt x="1953546" y="389984"/>
                  </a:lnTo>
                  <a:lnTo>
                    <a:pt x="1980592" y="429518"/>
                  </a:lnTo>
                  <a:lnTo>
                    <a:pt x="2007343" y="469497"/>
                  </a:lnTo>
                  <a:lnTo>
                    <a:pt x="2033947" y="509700"/>
                  </a:lnTo>
                  <a:lnTo>
                    <a:pt x="2060551" y="549902"/>
                  </a:lnTo>
                  <a:lnTo>
                    <a:pt x="2087303" y="589881"/>
                  </a:lnTo>
                  <a:lnTo>
                    <a:pt x="2114349" y="629415"/>
                  </a:lnTo>
                  <a:lnTo>
                    <a:pt x="2141836" y="668280"/>
                  </a:lnTo>
                  <a:lnTo>
                    <a:pt x="2169913" y="706253"/>
                  </a:lnTo>
                  <a:lnTo>
                    <a:pt x="2198726" y="743111"/>
                  </a:lnTo>
                  <a:lnTo>
                    <a:pt x="2228423" y="778632"/>
                  </a:lnTo>
                  <a:lnTo>
                    <a:pt x="2259150" y="812592"/>
                  </a:lnTo>
                  <a:lnTo>
                    <a:pt x="2291055" y="844768"/>
                  </a:lnTo>
                  <a:lnTo>
                    <a:pt x="2324286" y="874939"/>
                  </a:lnTo>
                  <a:lnTo>
                    <a:pt x="2358989" y="902880"/>
                  </a:lnTo>
                  <a:lnTo>
                    <a:pt x="2395312" y="928368"/>
                  </a:lnTo>
                  <a:lnTo>
                    <a:pt x="2433402" y="951182"/>
                  </a:lnTo>
                  <a:lnTo>
                    <a:pt x="2473407" y="971097"/>
                  </a:lnTo>
                  <a:lnTo>
                    <a:pt x="2515472" y="987892"/>
                  </a:lnTo>
                  <a:lnTo>
                    <a:pt x="2559747" y="1001342"/>
                  </a:lnTo>
                  <a:lnTo>
                    <a:pt x="2606378" y="1011225"/>
                  </a:lnTo>
                  <a:lnTo>
                    <a:pt x="2655512" y="1017319"/>
                  </a:lnTo>
                  <a:lnTo>
                    <a:pt x="2707297" y="1019400"/>
                  </a:lnTo>
                </a:path>
              </a:pathLst>
            </a:custGeom>
            <a:ln w="19049">
              <a:solidFill>
                <a:srgbClr val="D0E0E3"/>
              </a:solidFill>
            </a:ln>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95693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215" dirty="0"/>
              <a:t>S</a:t>
            </a:r>
            <a:r>
              <a:rPr sz="2600" spc="25" dirty="0"/>
              <a:t>ynch</a:t>
            </a:r>
            <a:r>
              <a:rPr sz="2600" dirty="0"/>
              <a:t>r</a:t>
            </a:r>
            <a:r>
              <a:rPr sz="2600" spc="95" dirty="0"/>
              <a:t>onous</a:t>
            </a:r>
            <a:r>
              <a:rPr sz="2600" spc="-229" dirty="0"/>
              <a:t> </a:t>
            </a:r>
            <a:r>
              <a:rPr sz="2600" spc="20" dirty="0"/>
              <a:t>v</a:t>
            </a:r>
            <a:r>
              <a:rPr sz="2600" spc="160" dirty="0"/>
              <a:t>s</a:t>
            </a:r>
            <a:r>
              <a:rPr sz="2600" spc="-240" dirty="0"/>
              <a:t> </a:t>
            </a:r>
            <a:r>
              <a:rPr sz="2600" spc="80" dirty="0"/>
              <a:t>A</a:t>
            </a:r>
            <a:r>
              <a:rPr sz="2600" spc="125" dirty="0"/>
              <a:t>s</a:t>
            </a:r>
            <a:r>
              <a:rPr sz="2600" spc="25" dirty="0"/>
              <a:t>ynch</a:t>
            </a:r>
            <a:r>
              <a:rPr sz="2600" dirty="0"/>
              <a:t>r</a:t>
            </a:r>
            <a:r>
              <a:rPr sz="2600" spc="95" dirty="0"/>
              <a:t>onous</a:t>
            </a:r>
            <a:endParaRPr sz="2600"/>
          </a:p>
        </p:txBody>
      </p:sp>
      <p:sp>
        <p:nvSpPr>
          <p:cNvPr id="3" name="object 3"/>
          <p:cNvSpPr txBox="1"/>
          <p:nvPr/>
        </p:nvSpPr>
        <p:spPr>
          <a:xfrm>
            <a:off x="921943" y="1560173"/>
            <a:ext cx="409575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25" dirty="0">
                <a:solidFill>
                  <a:srgbClr val="595959"/>
                </a:solidFill>
                <a:latin typeface="Tahoma"/>
                <a:cs typeface="Tahoma"/>
              </a:rPr>
              <a:t>Client’s</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35" dirty="0">
                <a:solidFill>
                  <a:srgbClr val="595959"/>
                </a:solidFill>
                <a:latin typeface="Tahoma"/>
                <a:cs typeface="Tahoma"/>
              </a:rPr>
              <a:t>to</a:t>
            </a:r>
            <a:r>
              <a:rPr sz="1400" spc="-165"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5" dirty="0">
                <a:solidFill>
                  <a:srgbClr val="595959"/>
                </a:solidFill>
                <a:latin typeface="Tahoma"/>
                <a:cs typeface="Tahoma"/>
              </a:rPr>
              <a:t>server</a:t>
            </a:r>
            <a:r>
              <a:rPr sz="1400" spc="-165"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5" dirty="0">
                <a:solidFill>
                  <a:srgbClr val="595959"/>
                </a:solidFill>
                <a:latin typeface="Tahoma"/>
                <a:cs typeface="Tahoma"/>
              </a:rPr>
              <a:t>Sync/Async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blocking</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waiting</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dirty="0">
                <a:solidFill>
                  <a:srgbClr val="595959"/>
                </a:solidFill>
                <a:latin typeface="Tahoma"/>
                <a:cs typeface="Tahoma"/>
              </a:rPr>
              <a:t>response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Async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Register</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20" dirty="0">
                <a:solidFill>
                  <a:srgbClr val="595959"/>
                </a:solidFill>
                <a:latin typeface="Tahoma"/>
                <a:cs typeface="Tahoma"/>
              </a:rPr>
              <a:t>listener</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5" dirty="0">
                <a:solidFill>
                  <a:srgbClr val="595959"/>
                </a:solidFill>
                <a:latin typeface="Tahoma"/>
                <a:cs typeface="Tahoma"/>
              </a:rPr>
              <a:t>back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completely</a:t>
            </a:r>
            <a:r>
              <a:rPr sz="1400" spc="-170" dirty="0">
                <a:solidFill>
                  <a:srgbClr val="595959"/>
                </a:solidFill>
                <a:latin typeface="Tahoma"/>
                <a:cs typeface="Tahoma"/>
              </a:rPr>
              <a:t> </a:t>
            </a:r>
            <a:r>
              <a:rPr sz="1400" spc="-5" dirty="0">
                <a:solidFill>
                  <a:srgbClr val="595959"/>
                </a:solidFill>
                <a:latin typeface="Tahoma"/>
                <a:cs typeface="Tahoma"/>
              </a:rPr>
              <a:t>up</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20" dirty="0">
                <a:solidFill>
                  <a:srgbClr val="595959"/>
                </a:solidFill>
                <a:latin typeface="Tahoma"/>
                <a:cs typeface="Tahoma"/>
              </a:rPr>
              <a:t>client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5" dirty="0">
                <a:solidFill>
                  <a:srgbClr val="595959"/>
                </a:solidFill>
                <a:latin typeface="Tahoma"/>
                <a:cs typeface="Tahoma"/>
              </a:rPr>
              <a:t>depends</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3730" cy="421640"/>
          </a:xfrm>
          <a:prstGeom prst="rect">
            <a:avLst/>
          </a:prstGeom>
        </p:spPr>
        <p:txBody>
          <a:bodyPr vert="horz" wrap="square" lIns="0" tIns="12700" rIns="0" bIns="0" rtlCol="0">
            <a:spAutoFit/>
          </a:bodyPr>
          <a:lstStyle/>
          <a:p>
            <a:pPr marL="12700">
              <a:lnSpc>
                <a:spcPct val="100000"/>
              </a:lnSpc>
              <a:spcBef>
                <a:spcPts val="100"/>
              </a:spcBef>
            </a:pPr>
            <a:r>
              <a:rPr sz="2600" spc="140" dirty="0"/>
              <a:t>RPC</a:t>
            </a:r>
            <a:r>
              <a:rPr sz="2600" spc="-160" dirty="0"/>
              <a:t> </a:t>
            </a:r>
            <a:r>
              <a:rPr sz="2600" spc="130" dirty="0"/>
              <a:t>-</a:t>
            </a:r>
            <a:r>
              <a:rPr sz="2600" spc="-235" dirty="0"/>
              <a:t> </a:t>
            </a:r>
            <a:r>
              <a:rPr sz="2600" spc="-120" dirty="0"/>
              <a:t>T</a:t>
            </a:r>
            <a:r>
              <a:rPr sz="2600" spc="100" dirty="0"/>
              <a:t>ypes</a:t>
            </a:r>
            <a:endParaRPr sz="2600"/>
          </a:p>
        </p:txBody>
      </p:sp>
      <p:grpSp>
        <p:nvGrpSpPr>
          <p:cNvPr id="3" name="object 3"/>
          <p:cNvGrpSpPr/>
          <p:nvPr/>
        </p:nvGrpSpPr>
        <p:grpSpPr>
          <a:xfrm>
            <a:off x="1209637" y="1528512"/>
            <a:ext cx="6725284" cy="3146425"/>
            <a:chOff x="1209637" y="1528512"/>
            <a:chExt cx="6725284" cy="3146425"/>
          </a:xfrm>
        </p:grpSpPr>
        <p:sp>
          <p:nvSpPr>
            <p:cNvPr id="4" name="object 4"/>
            <p:cNvSpPr/>
            <p:nvPr/>
          </p:nvSpPr>
          <p:spPr>
            <a:xfrm>
              <a:off x="1214400" y="1533275"/>
              <a:ext cx="6715759" cy="3136900"/>
            </a:xfrm>
            <a:custGeom>
              <a:avLst/>
              <a:gdLst/>
              <a:ahLst/>
              <a:cxnLst/>
              <a:rect l="l" t="t" r="r" b="b"/>
              <a:pathLst>
                <a:path w="6715759" h="3136900">
                  <a:moveTo>
                    <a:pt x="3340132" y="0"/>
                  </a:moveTo>
                  <a:lnTo>
                    <a:pt x="3315232" y="3136499"/>
                  </a:lnTo>
                </a:path>
                <a:path w="6715759" h="3136900">
                  <a:moveTo>
                    <a:pt x="0" y="1556242"/>
                  </a:moveTo>
                  <a:lnTo>
                    <a:pt x="6715199" y="1580242"/>
                  </a:lnTo>
                </a:path>
              </a:pathLst>
            </a:custGeom>
            <a:ln w="9524">
              <a:solidFill>
                <a:srgbClr val="1A1A1A"/>
              </a:solidFill>
            </a:ln>
          </p:spPr>
          <p:txBody>
            <a:bodyPr wrap="square" lIns="0" tIns="0" rIns="0" bIns="0" rtlCol="0"/>
            <a:lstStyle/>
            <a:p>
              <a:endParaRPr/>
            </a:p>
          </p:txBody>
        </p:sp>
        <p:sp>
          <p:nvSpPr>
            <p:cNvPr id="5" name="object 5"/>
            <p:cNvSpPr/>
            <p:nvPr/>
          </p:nvSpPr>
          <p:spPr>
            <a:xfrm>
              <a:off x="1747564" y="1752073"/>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6"/>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1747564" y="1752073"/>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2" y="17646"/>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7" name="object 7"/>
            <p:cNvSpPr/>
            <p:nvPr/>
          </p:nvSpPr>
          <p:spPr>
            <a:xfrm>
              <a:off x="3367811" y="1777412"/>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2109075" y="1777412"/>
              <a:ext cx="1620520" cy="979805"/>
            </a:xfrm>
            <a:custGeom>
              <a:avLst/>
              <a:gdLst/>
              <a:ahLst/>
              <a:cxnLst/>
              <a:rect l="l" t="t" r="r" b="b"/>
              <a:pathLst>
                <a:path w="1620520" h="979805">
                  <a:moveTo>
                    <a:pt x="1258736" y="60251"/>
                  </a:moveTo>
                  <a:lnTo>
                    <a:pt x="1263471" y="36798"/>
                  </a:lnTo>
                  <a:lnTo>
                    <a:pt x="1276383" y="17647"/>
                  </a:lnTo>
                  <a:lnTo>
                    <a:pt x="1295535" y="4734"/>
                  </a:lnTo>
                  <a:lnTo>
                    <a:pt x="1318987" y="0"/>
                  </a:lnTo>
                  <a:lnTo>
                    <a:pt x="1559985" y="0"/>
                  </a:lnTo>
                  <a:lnTo>
                    <a:pt x="1602589" y="17647"/>
                  </a:lnTo>
                  <a:lnTo>
                    <a:pt x="1620236" y="60251"/>
                  </a:lnTo>
                  <a:lnTo>
                    <a:pt x="1620236" y="919548"/>
                  </a:lnTo>
                  <a:lnTo>
                    <a:pt x="1615501" y="943001"/>
                  </a:lnTo>
                  <a:lnTo>
                    <a:pt x="1602589" y="962152"/>
                  </a:lnTo>
                  <a:lnTo>
                    <a:pt x="1583437" y="975065"/>
                  </a:lnTo>
                  <a:lnTo>
                    <a:pt x="1559985" y="979799"/>
                  </a:lnTo>
                  <a:lnTo>
                    <a:pt x="1318987" y="979799"/>
                  </a:lnTo>
                  <a:lnTo>
                    <a:pt x="1295535" y="975065"/>
                  </a:lnTo>
                  <a:lnTo>
                    <a:pt x="1276383" y="962152"/>
                  </a:lnTo>
                  <a:lnTo>
                    <a:pt x="1263471" y="943001"/>
                  </a:lnTo>
                  <a:lnTo>
                    <a:pt x="1258736" y="919548"/>
                  </a:lnTo>
                  <a:lnTo>
                    <a:pt x="1258736" y="60251"/>
                  </a:lnTo>
                  <a:close/>
                </a:path>
                <a:path w="1620520" h="979805">
                  <a:moveTo>
                    <a:pt x="0" y="215851"/>
                  </a:moveTo>
                  <a:lnTo>
                    <a:pt x="1183650" y="215851"/>
                  </a:lnTo>
                </a:path>
              </a:pathLst>
            </a:custGeom>
            <a:ln w="9524">
              <a:solidFill>
                <a:srgbClr val="1A1A1A"/>
              </a:solidFill>
            </a:ln>
          </p:spPr>
          <p:txBody>
            <a:bodyPr wrap="square" lIns="0" tIns="0" rIns="0" bIns="0" rtlCol="0"/>
            <a:lstStyle/>
            <a:p>
              <a:endParaRPr/>
            </a:p>
          </p:txBody>
        </p:sp>
        <p:sp>
          <p:nvSpPr>
            <p:cNvPr id="9" name="object 9"/>
            <p:cNvSpPr/>
            <p:nvPr/>
          </p:nvSpPr>
          <p:spPr>
            <a:xfrm>
              <a:off x="3292725" y="197753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0" name="object 10"/>
            <p:cNvSpPr/>
            <p:nvPr/>
          </p:nvSpPr>
          <p:spPr>
            <a:xfrm>
              <a:off x="3292725" y="197753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2141718" y="2440504"/>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12" name="object 12"/>
            <p:cNvSpPr/>
            <p:nvPr/>
          </p:nvSpPr>
          <p:spPr>
            <a:xfrm>
              <a:off x="2123000" y="242979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13" name="object 13"/>
            <p:cNvSpPr/>
            <p:nvPr/>
          </p:nvSpPr>
          <p:spPr>
            <a:xfrm>
              <a:off x="2123000" y="242979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14" name="object 14"/>
            <p:cNvSpPr/>
            <p:nvPr/>
          </p:nvSpPr>
          <p:spPr>
            <a:xfrm>
              <a:off x="5294440" y="1726744"/>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15" name="object 15"/>
            <p:cNvSpPr/>
            <p:nvPr/>
          </p:nvSpPr>
          <p:spPr>
            <a:xfrm>
              <a:off x="5294440" y="1726744"/>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16" name="object 16"/>
            <p:cNvSpPr/>
            <p:nvPr/>
          </p:nvSpPr>
          <p:spPr>
            <a:xfrm>
              <a:off x="6914688" y="1752084"/>
              <a:ext cx="361950" cy="979805"/>
            </a:xfrm>
            <a:custGeom>
              <a:avLst/>
              <a:gdLst/>
              <a:ahLst/>
              <a:cxnLst/>
              <a:rect l="l" t="t" r="r" b="b"/>
              <a:pathLst>
                <a:path w="361950" h="979805">
                  <a:moveTo>
                    <a:pt x="301248" y="979799"/>
                  </a:moveTo>
                  <a:lnTo>
                    <a:pt x="60250" y="979799"/>
                  </a:lnTo>
                  <a:lnTo>
                    <a:pt x="36798" y="975065"/>
                  </a:lnTo>
                  <a:lnTo>
                    <a:pt x="17646" y="962152"/>
                  </a:lnTo>
                  <a:lnTo>
                    <a:pt x="4734" y="943001"/>
                  </a:lnTo>
                  <a:lnTo>
                    <a:pt x="0" y="919548"/>
                  </a:lnTo>
                  <a:lnTo>
                    <a:pt x="0" y="60251"/>
                  </a:lnTo>
                  <a:lnTo>
                    <a:pt x="4734" y="36798"/>
                  </a:lnTo>
                  <a:lnTo>
                    <a:pt x="17647" y="17646"/>
                  </a:lnTo>
                  <a:lnTo>
                    <a:pt x="36798" y="4734"/>
                  </a:lnTo>
                  <a:lnTo>
                    <a:pt x="60250"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17" name="object 17"/>
            <p:cNvSpPr/>
            <p:nvPr/>
          </p:nvSpPr>
          <p:spPr>
            <a:xfrm>
              <a:off x="5655952" y="1752084"/>
              <a:ext cx="1620520" cy="979805"/>
            </a:xfrm>
            <a:custGeom>
              <a:avLst/>
              <a:gdLst/>
              <a:ahLst/>
              <a:cxnLst/>
              <a:rect l="l" t="t" r="r" b="b"/>
              <a:pathLst>
                <a:path w="1620520" h="979805">
                  <a:moveTo>
                    <a:pt x="1258736" y="60251"/>
                  </a:moveTo>
                  <a:lnTo>
                    <a:pt x="1263471" y="36798"/>
                  </a:lnTo>
                  <a:lnTo>
                    <a:pt x="1276383" y="17647"/>
                  </a:lnTo>
                  <a:lnTo>
                    <a:pt x="1295534" y="4734"/>
                  </a:lnTo>
                  <a:lnTo>
                    <a:pt x="1318987" y="0"/>
                  </a:lnTo>
                  <a:lnTo>
                    <a:pt x="1559984" y="0"/>
                  </a:lnTo>
                  <a:lnTo>
                    <a:pt x="1602589" y="17646"/>
                  </a:lnTo>
                  <a:lnTo>
                    <a:pt x="1620236" y="60251"/>
                  </a:lnTo>
                  <a:lnTo>
                    <a:pt x="1620236" y="919548"/>
                  </a:lnTo>
                  <a:lnTo>
                    <a:pt x="1615501" y="943001"/>
                  </a:lnTo>
                  <a:lnTo>
                    <a:pt x="1602589" y="962152"/>
                  </a:lnTo>
                  <a:lnTo>
                    <a:pt x="1583437" y="975065"/>
                  </a:lnTo>
                  <a:lnTo>
                    <a:pt x="1559984" y="979799"/>
                  </a:lnTo>
                  <a:lnTo>
                    <a:pt x="1318987" y="979799"/>
                  </a:lnTo>
                  <a:lnTo>
                    <a:pt x="1295534" y="975065"/>
                  </a:lnTo>
                  <a:lnTo>
                    <a:pt x="1276383" y="962152"/>
                  </a:lnTo>
                  <a:lnTo>
                    <a:pt x="1263471" y="943001"/>
                  </a:lnTo>
                  <a:lnTo>
                    <a:pt x="1258736" y="919548"/>
                  </a:lnTo>
                  <a:lnTo>
                    <a:pt x="1258736" y="60251"/>
                  </a:lnTo>
                  <a:close/>
                </a:path>
                <a:path w="1620520" h="979805">
                  <a:moveTo>
                    <a:pt x="0" y="215851"/>
                  </a:moveTo>
                  <a:lnTo>
                    <a:pt x="1183649" y="215851"/>
                  </a:lnTo>
                </a:path>
              </a:pathLst>
            </a:custGeom>
            <a:ln w="9524">
              <a:solidFill>
                <a:srgbClr val="1A1A1A"/>
              </a:solidFill>
            </a:ln>
          </p:spPr>
          <p:txBody>
            <a:bodyPr wrap="square" lIns="0" tIns="0" rIns="0" bIns="0" rtlCol="0"/>
            <a:lstStyle/>
            <a:p>
              <a:endParaRPr/>
            </a:p>
          </p:txBody>
        </p:sp>
        <p:sp>
          <p:nvSpPr>
            <p:cNvPr id="18" name="object 18"/>
            <p:cNvSpPr/>
            <p:nvPr/>
          </p:nvSpPr>
          <p:spPr>
            <a:xfrm>
              <a:off x="6839602" y="1952203"/>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19" name="object 19"/>
            <p:cNvSpPr/>
            <p:nvPr/>
          </p:nvSpPr>
          <p:spPr>
            <a:xfrm>
              <a:off x="6839602" y="1952203"/>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20" name="object 20"/>
            <p:cNvSpPr/>
            <p:nvPr/>
          </p:nvSpPr>
          <p:spPr>
            <a:xfrm>
              <a:off x="5688595" y="2415176"/>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21" name="object 21"/>
            <p:cNvSpPr/>
            <p:nvPr/>
          </p:nvSpPr>
          <p:spPr>
            <a:xfrm>
              <a:off x="5669876" y="2404464"/>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22" name="object 22"/>
            <p:cNvSpPr/>
            <p:nvPr/>
          </p:nvSpPr>
          <p:spPr>
            <a:xfrm>
              <a:off x="5669876" y="2404464"/>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738562" y="344580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24" name="object 24"/>
            <p:cNvSpPr/>
            <p:nvPr/>
          </p:nvSpPr>
          <p:spPr>
            <a:xfrm>
              <a:off x="1738562" y="3445803"/>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5" name="object 25"/>
            <p:cNvSpPr/>
            <p:nvPr/>
          </p:nvSpPr>
          <p:spPr>
            <a:xfrm>
              <a:off x="3358810" y="3471142"/>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26" name="object 26"/>
            <p:cNvSpPr/>
            <p:nvPr/>
          </p:nvSpPr>
          <p:spPr>
            <a:xfrm>
              <a:off x="3358810" y="3471142"/>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7" name="object 27"/>
            <p:cNvSpPr/>
            <p:nvPr/>
          </p:nvSpPr>
          <p:spPr>
            <a:xfrm>
              <a:off x="2100073" y="3686994"/>
              <a:ext cx="1184275" cy="0"/>
            </a:xfrm>
            <a:custGeom>
              <a:avLst/>
              <a:gdLst/>
              <a:ahLst/>
              <a:cxnLst/>
              <a:rect l="l" t="t" r="r" b="b"/>
              <a:pathLst>
                <a:path w="1184275">
                  <a:moveTo>
                    <a:pt x="0" y="0"/>
                  </a:moveTo>
                  <a:lnTo>
                    <a:pt x="1183649" y="0"/>
                  </a:lnTo>
                </a:path>
              </a:pathLst>
            </a:custGeom>
            <a:ln w="9524">
              <a:solidFill>
                <a:srgbClr val="1A1A1A"/>
              </a:solidFill>
            </a:ln>
          </p:spPr>
          <p:txBody>
            <a:bodyPr wrap="square" lIns="0" tIns="0" rIns="0" bIns="0" rtlCol="0"/>
            <a:lstStyle/>
            <a:p>
              <a:endParaRPr/>
            </a:p>
          </p:txBody>
        </p:sp>
        <p:sp>
          <p:nvSpPr>
            <p:cNvPr id="28" name="object 28"/>
            <p:cNvSpPr/>
            <p:nvPr/>
          </p:nvSpPr>
          <p:spPr>
            <a:xfrm>
              <a:off x="3283723" y="3671261"/>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283723" y="367126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30" name="object 30"/>
            <p:cNvSpPr/>
            <p:nvPr/>
          </p:nvSpPr>
          <p:spPr>
            <a:xfrm>
              <a:off x="2132716" y="4134234"/>
              <a:ext cx="1208405" cy="0"/>
            </a:xfrm>
            <a:custGeom>
              <a:avLst/>
              <a:gdLst/>
              <a:ahLst/>
              <a:cxnLst/>
              <a:rect l="l" t="t" r="r" b="b"/>
              <a:pathLst>
                <a:path w="1208404">
                  <a:moveTo>
                    <a:pt x="0" y="0"/>
                  </a:moveTo>
                  <a:lnTo>
                    <a:pt x="1208156" y="0"/>
                  </a:lnTo>
                </a:path>
              </a:pathLst>
            </a:custGeom>
            <a:ln w="9524">
              <a:solidFill>
                <a:srgbClr val="1A1A1A"/>
              </a:solidFill>
            </a:ln>
          </p:spPr>
          <p:txBody>
            <a:bodyPr wrap="square" lIns="0" tIns="0" rIns="0" bIns="0" rtlCol="0"/>
            <a:lstStyle/>
            <a:p>
              <a:endParaRPr/>
            </a:p>
          </p:txBody>
        </p:sp>
        <p:sp>
          <p:nvSpPr>
            <p:cNvPr id="31" name="object 31"/>
            <p:cNvSpPr/>
            <p:nvPr/>
          </p:nvSpPr>
          <p:spPr>
            <a:xfrm>
              <a:off x="2113998" y="412352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32" name="object 32"/>
            <p:cNvSpPr/>
            <p:nvPr/>
          </p:nvSpPr>
          <p:spPr>
            <a:xfrm>
              <a:off x="2113998" y="412352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5285439" y="3496460"/>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34" name="object 34"/>
            <p:cNvSpPr/>
            <p:nvPr/>
          </p:nvSpPr>
          <p:spPr>
            <a:xfrm>
              <a:off x="5285439" y="3496460"/>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35" name="object 35"/>
            <p:cNvSpPr/>
            <p:nvPr/>
          </p:nvSpPr>
          <p:spPr>
            <a:xfrm>
              <a:off x="6905686" y="3521800"/>
              <a:ext cx="361950" cy="979805"/>
            </a:xfrm>
            <a:custGeom>
              <a:avLst/>
              <a:gdLst/>
              <a:ahLst/>
              <a:cxnLst/>
              <a:rect l="l" t="t" r="r" b="b"/>
              <a:pathLst>
                <a:path w="361950" h="979804">
                  <a:moveTo>
                    <a:pt x="301249"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9" y="0"/>
                  </a:lnTo>
                  <a:lnTo>
                    <a:pt x="343853" y="17647"/>
                  </a:lnTo>
                  <a:lnTo>
                    <a:pt x="361499" y="60250"/>
                  </a:lnTo>
                  <a:lnTo>
                    <a:pt x="361499" y="919548"/>
                  </a:lnTo>
                  <a:lnTo>
                    <a:pt x="356765" y="943001"/>
                  </a:lnTo>
                  <a:lnTo>
                    <a:pt x="343853" y="962152"/>
                  </a:lnTo>
                  <a:lnTo>
                    <a:pt x="324701" y="975065"/>
                  </a:lnTo>
                  <a:lnTo>
                    <a:pt x="301249" y="979799"/>
                  </a:lnTo>
                  <a:close/>
                </a:path>
              </a:pathLst>
            </a:custGeom>
            <a:solidFill>
              <a:srgbClr val="F6B26B"/>
            </a:solidFill>
          </p:spPr>
          <p:txBody>
            <a:bodyPr wrap="square" lIns="0" tIns="0" rIns="0" bIns="0" rtlCol="0"/>
            <a:lstStyle/>
            <a:p>
              <a:endParaRPr/>
            </a:p>
          </p:txBody>
        </p:sp>
        <p:sp>
          <p:nvSpPr>
            <p:cNvPr id="36" name="object 36"/>
            <p:cNvSpPr/>
            <p:nvPr/>
          </p:nvSpPr>
          <p:spPr>
            <a:xfrm>
              <a:off x="6905686" y="3521800"/>
              <a:ext cx="361950" cy="979805"/>
            </a:xfrm>
            <a:custGeom>
              <a:avLst/>
              <a:gdLst/>
              <a:ahLst/>
              <a:cxnLst/>
              <a:rect l="l" t="t" r="r" b="b"/>
              <a:pathLst>
                <a:path w="361950" h="979804">
                  <a:moveTo>
                    <a:pt x="0" y="60250"/>
                  </a:moveTo>
                  <a:lnTo>
                    <a:pt x="4734" y="36798"/>
                  </a:lnTo>
                  <a:lnTo>
                    <a:pt x="17647" y="17647"/>
                  </a:lnTo>
                  <a:lnTo>
                    <a:pt x="36798" y="4734"/>
                  </a:lnTo>
                  <a:lnTo>
                    <a:pt x="60251" y="0"/>
                  </a:lnTo>
                  <a:lnTo>
                    <a:pt x="301249" y="0"/>
                  </a:lnTo>
                  <a:lnTo>
                    <a:pt x="343853" y="17646"/>
                  </a:lnTo>
                  <a:lnTo>
                    <a:pt x="361499" y="60250"/>
                  </a:lnTo>
                  <a:lnTo>
                    <a:pt x="361499" y="919548"/>
                  </a:lnTo>
                  <a:lnTo>
                    <a:pt x="356765" y="943001"/>
                  </a:lnTo>
                  <a:lnTo>
                    <a:pt x="343853" y="962152"/>
                  </a:lnTo>
                  <a:lnTo>
                    <a:pt x="324701" y="975065"/>
                  </a:lnTo>
                  <a:lnTo>
                    <a:pt x="301249"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37" name="object 37"/>
            <p:cNvSpPr/>
            <p:nvPr/>
          </p:nvSpPr>
          <p:spPr>
            <a:xfrm>
              <a:off x="5646950" y="3737652"/>
              <a:ext cx="1184275" cy="0"/>
            </a:xfrm>
            <a:custGeom>
              <a:avLst/>
              <a:gdLst/>
              <a:ahLst/>
              <a:cxnLst/>
              <a:rect l="l" t="t" r="r" b="b"/>
              <a:pathLst>
                <a:path w="1184275">
                  <a:moveTo>
                    <a:pt x="0" y="0"/>
                  </a:moveTo>
                  <a:lnTo>
                    <a:pt x="1183650" y="0"/>
                  </a:lnTo>
                </a:path>
              </a:pathLst>
            </a:custGeom>
            <a:ln w="9524">
              <a:solidFill>
                <a:srgbClr val="1A1A1A"/>
              </a:solidFill>
            </a:ln>
          </p:spPr>
          <p:txBody>
            <a:bodyPr wrap="square" lIns="0" tIns="0" rIns="0" bIns="0" rtlCol="0"/>
            <a:lstStyle/>
            <a:p>
              <a:endParaRPr/>
            </a:p>
          </p:txBody>
        </p:sp>
        <p:sp>
          <p:nvSpPr>
            <p:cNvPr id="38" name="object 38"/>
            <p:cNvSpPr/>
            <p:nvPr/>
          </p:nvSpPr>
          <p:spPr>
            <a:xfrm>
              <a:off x="6830600" y="3721919"/>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39" name="object 39"/>
            <p:cNvSpPr/>
            <p:nvPr/>
          </p:nvSpPr>
          <p:spPr>
            <a:xfrm>
              <a:off x="6830600" y="372191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40" name="object 40"/>
            <p:cNvSpPr/>
            <p:nvPr/>
          </p:nvSpPr>
          <p:spPr>
            <a:xfrm>
              <a:off x="5679593" y="4184892"/>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41" name="object 41"/>
            <p:cNvSpPr/>
            <p:nvPr/>
          </p:nvSpPr>
          <p:spPr>
            <a:xfrm>
              <a:off x="5660875" y="4174180"/>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42" name="object 42"/>
            <p:cNvSpPr/>
            <p:nvPr/>
          </p:nvSpPr>
          <p:spPr>
            <a:xfrm>
              <a:off x="5660875" y="4174180"/>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grpSp>
      <p:sp>
        <p:nvSpPr>
          <p:cNvPr id="43" name="object 43"/>
          <p:cNvSpPr txBox="1"/>
          <p:nvPr/>
        </p:nvSpPr>
        <p:spPr>
          <a:xfrm>
            <a:off x="2527757" y="2824649"/>
            <a:ext cx="403860"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ahoma"/>
                <a:cs typeface="Tahoma"/>
              </a:rPr>
              <a:t>Unary</a:t>
            </a:r>
            <a:endParaRPr sz="1100">
              <a:latin typeface="Tahoma"/>
              <a:cs typeface="Tahoma"/>
            </a:endParaRPr>
          </a:p>
        </p:txBody>
      </p:sp>
      <p:sp>
        <p:nvSpPr>
          <p:cNvPr id="44" name="object 44"/>
          <p:cNvSpPr txBox="1"/>
          <p:nvPr/>
        </p:nvSpPr>
        <p:spPr>
          <a:xfrm>
            <a:off x="5855502" y="2862062"/>
            <a:ext cx="108966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Server-streaming</a:t>
            </a:r>
            <a:endParaRPr sz="1100">
              <a:latin typeface="Tahoma"/>
              <a:cs typeface="Tahoma"/>
            </a:endParaRPr>
          </a:p>
        </p:txBody>
      </p:sp>
      <p:sp>
        <p:nvSpPr>
          <p:cNvPr id="45" name="object 45"/>
          <p:cNvSpPr txBox="1"/>
          <p:nvPr/>
        </p:nvSpPr>
        <p:spPr>
          <a:xfrm>
            <a:off x="2131814" y="4719362"/>
            <a:ext cx="10572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Client-streaming</a:t>
            </a:r>
            <a:endParaRPr sz="1100">
              <a:latin typeface="Tahoma"/>
              <a:cs typeface="Tahoma"/>
            </a:endParaRPr>
          </a:p>
        </p:txBody>
      </p:sp>
      <p:sp>
        <p:nvSpPr>
          <p:cNvPr id="46" name="object 46"/>
          <p:cNvSpPr txBox="1"/>
          <p:nvPr/>
        </p:nvSpPr>
        <p:spPr>
          <a:xfrm>
            <a:off x="5664739" y="4737212"/>
            <a:ext cx="147129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Bidirectional-streaming</a:t>
            </a:r>
            <a:endParaRPr sz="1100">
              <a:latin typeface="Tahoma"/>
              <a:cs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11492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60" dirty="0"/>
              <a:t>Services</a:t>
            </a:r>
            <a:r>
              <a:rPr sz="2600" spc="-165" dirty="0"/>
              <a:t> </a:t>
            </a:r>
            <a:r>
              <a:rPr sz="2600" spc="65" dirty="0"/>
              <a:t>Communication</a:t>
            </a:r>
            <a:endParaRPr sz="2600"/>
          </a:p>
        </p:txBody>
      </p:sp>
      <p:grpSp>
        <p:nvGrpSpPr>
          <p:cNvPr id="3" name="object 3"/>
          <p:cNvGrpSpPr/>
          <p:nvPr/>
        </p:nvGrpSpPr>
        <p:grpSpPr>
          <a:xfrm>
            <a:off x="1839181" y="2062014"/>
            <a:ext cx="5839460" cy="2173605"/>
            <a:chOff x="1839181" y="2062014"/>
            <a:chExt cx="5839460" cy="217360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546409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546409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7053150" y="3582350"/>
              <a:ext cx="620395" cy="648335"/>
            </a:xfrm>
            <a:custGeom>
              <a:avLst/>
              <a:gdLst/>
              <a:ahLst/>
              <a:cxnLst/>
              <a:rect l="l" t="t" r="r" b="b"/>
              <a:pathLst>
                <a:path w="620395" h="648335">
                  <a:moveTo>
                    <a:pt x="310137" y="648149"/>
                  </a:moveTo>
                  <a:lnTo>
                    <a:pt x="239025" y="645296"/>
                  </a:lnTo>
                  <a:lnTo>
                    <a:pt x="173746" y="637170"/>
                  </a:lnTo>
                  <a:lnTo>
                    <a:pt x="116162" y="624418"/>
                  </a:lnTo>
                  <a:lnTo>
                    <a:pt x="68133" y="607689"/>
                  </a:lnTo>
                  <a:lnTo>
                    <a:pt x="31522" y="587631"/>
                  </a:lnTo>
                  <a:lnTo>
                    <a:pt x="0" y="540124"/>
                  </a:lnTo>
                  <a:lnTo>
                    <a:pt x="0" y="108024"/>
                  </a:lnTo>
                  <a:lnTo>
                    <a:pt x="31522" y="60518"/>
                  </a:lnTo>
                  <a:lnTo>
                    <a:pt x="68133" y="40460"/>
                  </a:lnTo>
                  <a:lnTo>
                    <a:pt x="116162" y="23731"/>
                  </a:lnTo>
                  <a:lnTo>
                    <a:pt x="173746" y="10979"/>
                  </a:lnTo>
                  <a:lnTo>
                    <a:pt x="239025" y="2853"/>
                  </a:lnTo>
                  <a:lnTo>
                    <a:pt x="310137" y="0"/>
                  </a:lnTo>
                  <a:lnTo>
                    <a:pt x="381249" y="2853"/>
                  </a:lnTo>
                  <a:lnTo>
                    <a:pt x="446528" y="10979"/>
                  </a:lnTo>
                  <a:lnTo>
                    <a:pt x="504112" y="23731"/>
                  </a:lnTo>
                  <a:lnTo>
                    <a:pt x="552141" y="40460"/>
                  </a:lnTo>
                  <a:lnTo>
                    <a:pt x="588752" y="60518"/>
                  </a:lnTo>
                  <a:lnTo>
                    <a:pt x="620274" y="108024"/>
                  </a:lnTo>
                  <a:lnTo>
                    <a:pt x="620274" y="540124"/>
                  </a:lnTo>
                  <a:lnTo>
                    <a:pt x="588752" y="587631"/>
                  </a:lnTo>
                  <a:lnTo>
                    <a:pt x="552141" y="607689"/>
                  </a:lnTo>
                  <a:lnTo>
                    <a:pt x="504112" y="624418"/>
                  </a:lnTo>
                  <a:lnTo>
                    <a:pt x="446528" y="637170"/>
                  </a:lnTo>
                  <a:lnTo>
                    <a:pt x="381249" y="645296"/>
                  </a:lnTo>
                  <a:lnTo>
                    <a:pt x="310137" y="648149"/>
                  </a:lnTo>
                  <a:close/>
                </a:path>
              </a:pathLst>
            </a:custGeom>
            <a:solidFill>
              <a:srgbClr val="A64D78"/>
            </a:solidFill>
          </p:spPr>
          <p:txBody>
            <a:bodyPr wrap="square" lIns="0" tIns="0" rIns="0" bIns="0" rtlCol="0"/>
            <a:lstStyle/>
            <a:p>
              <a:endParaRPr/>
            </a:p>
          </p:txBody>
        </p:sp>
        <p:sp>
          <p:nvSpPr>
            <p:cNvPr id="9" name="object 9"/>
            <p:cNvSpPr/>
            <p:nvPr/>
          </p:nvSpPr>
          <p:spPr>
            <a:xfrm>
              <a:off x="6463697" y="3047032"/>
              <a:ext cx="1210310" cy="1183640"/>
            </a:xfrm>
            <a:custGeom>
              <a:avLst/>
              <a:gdLst/>
              <a:ahLst/>
              <a:cxnLst/>
              <a:rect l="l" t="t" r="r" b="b"/>
              <a:pathLst>
                <a:path w="1210309" h="1183639">
                  <a:moveTo>
                    <a:pt x="1209727" y="643342"/>
                  </a:moveTo>
                  <a:lnTo>
                    <a:pt x="1201536" y="668111"/>
                  </a:lnTo>
                  <a:lnTo>
                    <a:pt x="1178204" y="690849"/>
                  </a:lnTo>
                  <a:lnTo>
                    <a:pt x="1141593" y="710906"/>
                  </a:lnTo>
                  <a:lnTo>
                    <a:pt x="1093565" y="727635"/>
                  </a:lnTo>
                  <a:lnTo>
                    <a:pt x="1035980" y="740387"/>
                  </a:lnTo>
                  <a:lnTo>
                    <a:pt x="970701" y="748514"/>
                  </a:lnTo>
                  <a:lnTo>
                    <a:pt x="899589" y="751367"/>
                  </a:lnTo>
                  <a:lnTo>
                    <a:pt x="828478" y="748514"/>
                  </a:lnTo>
                  <a:lnTo>
                    <a:pt x="763199" y="740387"/>
                  </a:lnTo>
                  <a:lnTo>
                    <a:pt x="705614" y="727635"/>
                  </a:lnTo>
                  <a:lnTo>
                    <a:pt x="657586" y="710906"/>
                  </a:lnTo>
                  <a:lnTo>
                    <a:pt x="620975" y="690849"/>
                  </a:lnTo>
                  <a:lnTo>
                    <a:pt x="597643" y="668111"/>
                  </a:lnTo>
                  <a:lnTo>
                    <a:pt x="589452" y="643342"/>
                  </a:lnTo>
                </a:path>
                <a:path w="1210309" h="1183639">
                  <a:moveTo>
                    <a:pt x="589452" y="643342"/>
                  </a:moveTo>
                  <a:lnTo>
                    <a:pt x="597643" y="618573"/>
                  </a:lnTo>
                  <a:lnTo>
                    <a:pt x="620975" y="595836"/>
                  </a:lnTo>
                  <a:lnTo>
                    <a:pt x="657586" y="575778"/>
                  </a:lnTo>
                  <a:lnTo>
                    <a:pt x="705614" y="559049"/>
                  </a:lnTo>
                  <a:lnTo>
                    <a:pt x="763199" y="546297"/>
                  </a:lnTo>
                  <a:lnTo>
                    <a:pt x="828478" y="538170"/>
                  </a:lnTo>
                  <a:lnTo>
                    <a:pt x="899589" y="535317"/>
                  </a:lnTo>
                  <a:lnTo>
                    <a:pt x="970701" y="538170"/>
                  </a:lnTo>
                  <a:lnTo>
                    <a:pt x="1035980" y="546297"/>
                  </a:lnTo>
                  <a:lnTo>
                    <a:pt x="1093565" y="559049"/>
                  </a:lnTo>
                  <a:lnTo>
                    <a:pt x="1141593" y="575778"/>
                  </a:lnTo>
                  <a:lnTo>
                    <a:pt x="1178204" y="595836"/>
                  </a:lnTo>
                  <a:lnTo>
                    <a:pt x="1209727" y="643342"/>
                  </a:lnTo>
                  <a:lnTo>
                    <a:pt x="1209727" y="1075442"/>
                  </a:lnTo>
                  <a:lnTo>
                    <a:pt x="1178204" y="1122949"/>
                  </a:lnTo>
                  <a:lnTo>
                    <a:pt x="1141593" y="1143006"/>
                  </a:lnTo>
                  <a:lnTo>
                    <a:pt x="1093565" y="1159735"/>
                  </a:lnTo>
                  <a:lnTo>
                    <a:pt x="1035980" y="1172487"/>
                  </a:lnTo>
                  <a:lnTo>
                    <a:pt x="970701" y="1180614"/>
                  </a:lnTo>
                  <a:lnTo>
                    <a:pt x="899589" y="1183467"/>
                  </a:lnTo>
                  <a:lnTo>
                    <a:pt x="828478" y="1180614"/>
                  </a:lnTo>
                  <a:lnTo>
                    <a:pt x="763199" y="1172487"/>
                  </a:lnTo>
                  <a:lnTo>
                    <a:pt x="705614" y="1159735"/>
                  </a:lnTo>
                  <a:lnTo>
                    <a:pt x="657586" y="1143006"/>
                  </a:lnTo>
                  <a:lnTo>
                    <a:pt x="620975" y="1122949"/>
                  </a:lnTo>
                  <a:lnTo>
                    <a:pt x="589452" y="1075442"/>
                  </a:lnTo>
                  <a:lnTo>
                    <a:pt x="589452" y="643342"/>
                  </a:lnTo>
                  <a:close/>
                </a:path>
                <a:path w="1210309" h="1183639">
                  <a:moveTo>
                    <a:pt x="0" y="0"/>
                  </a:moveTo>
                  <a:lnTo>
                    <a:pt x="899699" y="0"/>
                  </a:lnTo>
                  <a:lnTo>
                    <a:pt x="899699" y="502556"/>
                  </a:lnTo>
                </a:path>
              </a:pathLst>
            </a:custGeom>
            <a:ln w="9524">
              <a:solidFill>
                <a:srgbClr val="1A1A1A"/>
              </a:solidFill>
            </a:ln>
          </p:spPr>
          <p:txBody>
            <a:bodyPr wrap="square" lIns="0" tIns="0" rIns="0" bIns="0" rtlCol="0"/>
            <a:lstStyle/>
            <a:p>
              <a:endParaRPr/>
            </a:p>
          </p:txBody>
        </p:sp>
        <p:sp>
          <p:nvSpPr>
            <p:cNvPr id="10" name="object 10"/>
            <p:cNvSpPr/>
            <p:nvPr/>
          </p:nvSpPr>
          <p:spPr>
            <a:xfrm>
              <a:off x="7352686" y="3538877"/>
              <a:ext cx="21590" cy="29845"/>
            </a:xfrm>
            <a:custGeom>
              <a:avLst/>
              <a:gdLst/>
              <a:ahLst/>
              <a:cxnLst/>
              <a:rect l="l" t="t" r="r" b="b"/>
              <a:pathLst>
                <a:path w="21590" h="29845">
                  <a:moveTo>
                    <a:pt x="10711" y="29429"/>
                  </a:moveTo>
                  <a:lnTo>
                    <a:pt x="0" y="0"/>
                  </a:lnTo>
                  <a:lnTo>
                    <a:pt x="10711" y="10711"/>
                  </a:lnTo>
                  <a:lnTo>
                    <a:pt x="21423" y="0"/>
                  </a:lnTo>
                  <a:lnTo>
                    <a:pt x="10711" y="29429"/>
                  </a:lnTo>
                  <a:close/>
                </a:path>
              </a:pathLst>
            </a:custGeom>
            <a:solidFill>
              <a:srgbClr val="1A1A1A"/>
            </a:solidFill>
          </p:spPr>
          <p:txBody>
            <a:bodyPr wrap="square" lIns="0" tIns="0" rIns="0" bIns="0" rtlCol="0"/>
            <a:lstStyle/>
            <a:p>
              <a:endParaRPr/>
            </a:p>
          </p:txBody>
        </p:sp>
        <p:sp>
          <p:nvSpPr>
            <p:cNvPr id="11" name="object 11"/>
            <p:cNvSpPr/>
            <p:nvPr/>
          </p:nvSpPr>
          <p:spPr>
            <a:xfrm>
              <a:off x="7352686" y="3538877"/>
              <a:ext cx="21590" cy="29845"/>
            </a:xfrm>
            <a:custGeom>
              <a:avLst/>
              <a:gdLst/>
              <a:ahLst/>
              <a:cxnLst/>
              <a:rect l="l" t="t" r="r" b="b"/>
              <a:pathLst>
                <a:path w="21590" h="29845">
                  <a:moveTo>
                    <a:pt x="10711" y="10711"/>
                  </a:moveTo>
                  <a:lnTo>
                    <a:pt x="0" y="0"/>
                  </a:lnTo>
                  <a:lnTo>
                    <a:pt x="10711" y="29429"/>
                  </a:lnTo>
                  <a:lnTo>
                    <a:pt x="21423" y="0"/>
                  </a:lnTo>
                  <a:lnTo>
                    <a:pt x="10711" y="10711"/>
                  </a:lnTo>
                  <a:close/>
                </a:path>
              </a:pathLst>
            </a:custGeom>
            <a:ln w="9524">
              <a:solidFill>
                <a:srgbClr val="1A1A1A"/>
              </a:solidFill>
            </a:ln>
          </p:spPr>
          <p:txBody>
            <a:bodyPr wrap="square" lIns="0" tIns="0" rIns="0" bIns="0" rtlCol="0"/>
            <a:lstStyle/>
            <a:p>
              <a:endParaRPr/>
            </a:p>
          </p:txBody>
        </p:sp>
        <p:sp>
          <p:nvSpPr>
            <p:cNvPr id="12" name="object 12"/>
            <p:cNvSpPr/>
            <p:nvPr/>
          </p:nvSpPr>
          <p:spPr>
            <a:xfrm>
              <a:off x="2850525" y="2627500"/>
              <a:ext cx="2591435" cy="0"/>
            </a:xfrm>
            <a:custGeom>
              <a:avLst/>
              <a:gdLst/>
              <a:ahLst/>
              <a:cxnLst/>
              <a:rect l="l" t="t" r="r" b="b"/>
              <a:pathLst>
                <a:path w="2591435">
                  <a:moveTo>
                    <a:pt x="0" y="0"/>
                  </a:moveTo>
                  <a:lnTo>
                    <a:pt x="2591249" y="0"/>
                  </a:lnTo>
                </a:path>
              </a:pathLst>
            </a:custGeom>
            <a:ln w="9524">
              <a:solidFill>
                <a:srgbClr val="1A1A1A"/>
              </a:solidFill>
            </a:ln>
          </p:spPr>
          <p:txBody>
            <a:bodyPr wrap="square" lIns="0" tIns="0" rIns="0" bIns="0" rtlCol="0"/>
            <a:lstStyle/>
            <a:p>
              <a:endParaRPr/>
            </a:p>
          </p:txBody>
        </p:sp>
        <p:sp>
          <p:nvSpPr>
            <p:cNvPr id="13" name="object 13"/>
            <p:cNvSpPr/>
            <p:nvPr/>
          </p:nvSpPr>
          <p:spPr>
            <a:xfrm>
              <a:off x="5441775" y="2611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5441775" y="2611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5" name="object 15"/>
            <p:cNvSpPr/>
            <p:nvPr/>
          </p:nvSpPr>
          <p:spPr>
            <a:xfrm>
              <a:off x="2886649" y="3429000"/>
              <a:ext cx="2577465" cy="6985"/>
            </a:xfrm>
            <a:custGeom>
              <a:avLst/>
              <a:gdLst/>
              <a:ahLst/>
              <a:cxnLst/>
              <a:rect l="l" t="t" r="r" b="b"/>
              <a:pathLst>
                <a:path w="2577465" h="6985">
                  <a:moveTo>
                    <a:pt x="2577450" y="0"/>
                  </a:moveTo>
                  <a:lnTo>
                    <a:pt x="0" y="6750"/>
                  </a:lnTo>
                </a:path>
              </a:pathLst>
            </a:custGeom>
            <a:ln w="9524">
              <a:solidFill>
                <a:srgbClr val="1A1A1A"/>
              </a:solidFill>
            </a:ln>
          </p:spPr>
          <p:txBody>
            <a:bodyPr wrap="square" lIns="0" tIns="0" rIns="0" bIns="0" rtlCol="0"/>
            <a:lstStyle/>
            <a:p>
              <a:endParaRPr/>
            </a:p>
          </p:txBody>
        </p:sp>
        <p:sp>
          <p:nvSpPr>
            <p:cNvPr id="16" name="object 16"/>
            <p:cNvSpPr/>
            <p:nvPr/>
          </p:nvSpPr>
          <p:spPr>
            <a:xfrm>
              <a:off x="2843424" y="3420017"/>
              <a:ext cx="43815" cy="31750"/>
            </a:xfrm>
            <a:custGeom>
              <a:avLst/>
              <a:gdLst/>
              <a:ahLst/>
              <a:cxnLst/>
              <a:rect l="l" t="t" r="r" b="b"/>
              <a:pathLst>
                <a:path w="43814" h="31750">
                  <a:moveTo>
                    <a:pt x="43266" y="31465"/>
                  </a:moveTo>
                  <a:lnTo>
                    <a:pt x="0" y="15846"/>
                  </a:lnTo>
                  <a:lnTo>
                    <a:pt x="43183" y="0"/>
                  </a:lnTo>
                  <a:lnTo>
                    <a:pt x="43266" y="31465"/>
                  </a:lnTo>
                  <a:close/>
                </a:path>
              </a:pathLst>
            </a:custGeom>
            <a:solidFill>
              <a:srgbClr val="1A1A1A"/>
            </a:solidFill>
          </p:spPr>
          <p:txBody>
            <a:bodyPr wrap="square" lIns="0" tIns="0" rIns="0" bIns="0" rtlCol="0"/>
            <a:lstStyle/>
            <a:p>
              <a:endParaRPr/>
            </a:p>
          </p:txBody>
        </p:sp>
        <p:sp>
          <p:nvSpPr>
            <p:cNvPr id="17" name="object 17"/>
            <p:cNvSpPr/>
            <p:nvPr/>
          </p:nvSpPr>
          <p:spPr>
            <a:xfrm>
              <a:off x="2843424" y="3420017"/>
              <a:ext cx="43815" cy="31750"/>
            </a:xfrm>
            <a:custGeom>
              <a:avLst/>
              <a:gdLst/>
              <a:ahLst/>
              <a:cxnLst/>
              <a:rect l="l" t="t" r="r" b="b"/>
              <a:pathLst>
                <a:path w="43814" h="31750">
                  <a:moveTo>
                    <a:pt x="43183" y="0"/>
                  </a:moveTo>
                  <a:lnTo>
                    <a:pt x="0" y="15846"/>
                  </a:lnTo>
                  <a:lnTo>
                    <a:pt x="43266" y="31465"/>
                  </a:lnTo>
                  <a:lnTo>
                    <a:pt x="43183" y="0"/>
                  </a:lnTo>
                  <a:close/>
                </a:path>
              </a:pathLst>
            </a:custGeom>
            <a:ln w="9524">
              <a:solidFill>
                <a:srgbClr val="1A1A1A"/>
              </a:solidFill>
            </a:ln>
          </p:spPr>
          <p:txBody>
            <a:bodyPr wrap="square" lIns="0" tIns="0" rIns="0" bIns="0" rtlCol="0"/>
            <a:lstStyle/>
            <a:p>
              <a:endParaRPr/>
            </a:p>
          </p:txBody>
        </p:sp>
      </p:grpSp>
      <p:sp>
        <p:nvSpPr>
          <p:cNvPr id="18" name="TextBox 17"/>
          <p:cNvSpPr txBox="1"/>
          <p:nvPr/>
        </p:nvSpPr>
        <p:spPr>
          <a:xfrm>
            <a:off x="1978968" y="2724150"/>
            <a:ext cx="762000" cy="369332"/>
          </a:xfrm>
          <a:prstGeom prst="rect">
            <a:avLst/>
          </a:prstGeom>
          <a:noFill/>
        </p:spPr>
        <p:txBody>
          <a:bodyPr wrap="square" rtlCol="0">
            <a:spAutoFit/>
          </a:bodyPr>
          <a:lstStyle/>
          <a:p>
            <a:r>
              <a:rPr lang="en-US" dirty="0" smtClean="0"/>
              <a:t>Client</a:t>
            </a:r>
            <a:endParaRPr lang="en-US" dirty="0"/>
          </a:p>
        </p:txBody>
      </p:sp>
      <p:sp>
        <p:nvSpPr>
          <p:cNvPr id="19" name="TextBox 18"/>
          <p:cNvSpPr txBox="1"/>
          <p:nvPr/>
        </p:nvSpPr>
        <p:spPr>
          <a:xfrm>
            <a:off x="5575233" y="2724150"/>
            <a:ext cx="859471" cy="369332"/>
          </a:xfrm>
          <a:prstGeom prst="rect">
            <a:avLst/>
          </a:prstGeom>
          <a:noFill/>
        </p:spPr>
        <p:txBody>
          <a:bodyPr wrap="square" rtlCol="0">
            <a:spAutoFit/>
          </a:bodyPr>
          <a:lstStyle/>
          <a:p>
            <a:r>
              <a:rPr lang="en-US" dirty="0" smtClean="0"/>
              <a:t>Server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668770" cy="421640"/>
          </a:xfrm>
          <a:prstGeom prst="rect">
            <a:avLst/>
          </a:prstGeom>
        </p:spPr>
        <p:txBody>
          <a:bodyPr vert="horz" wrap="square" lIns="0" tIns="12700" rIns="0" bIns="0" rtlCol="0">
            <a:spAutoFit/>
          </a:bodyPr>
          <a:lstStyle/>
          <a:p>
            <a:pPr marL="12700">
              <a:lnSpc>
                <a:spcPct val="100000"/>
              </a:lnSpc>
              <a:spcBef>
                <a:spcPts val="100"/>
              </a:spcBef>
            </a:pPr>
            <a:r>
              <a:rPr sz="2600" spc="70" dirty="0"/>
              <a:t>Problem</a:t>
            </a:r>
            <a:r>
              <a:rPr sz="2600" spc="-160" dirty="0"/>
              <a:t> </a:t>
            </a:r>
            <a:r>
              <a:rPr sz="2600" spc="130" dirty="0"/>
              <a:t>-</a:t>
            </a:r>
            <a:r>
              <a:rPr sz="2600" spc="-160" dirty="0"/>
              <a:t> </a:t>
            </a:r>
            <a:r>
              <a:rPr sz="2600" spc="-280" dirty="0"/>
              <a:t>1:</a:t>
            </a:r>
            <a:r>
              <a:rPr sz="2600" spc="-160" dirty="0"/>
              <a:t> </a:t>
            </a:r>
            <a:r>
              <a:rPr sz="2600" spc="75" dirty="0"/>
              <a:t>Request</a:t>
            </a:r>
            <a:r>
              <a:rPr sz="2600" spc="-160" dirty="0"/>
              <a:t> </a:t>
            </a:r>
            <a:r>
              <a:rPr sz="2600" spc="15" dirty="0"/>
              <a:t>&amp;</a:t>
            </a:r>
            <a:r>
              <a:rPr sz="2600" spc="-160" dirty="0"/>
              <a:t> </a:t>
            </a:r>
            <a:r>
              <a:rPr sz="2600" spc="100" dirty="0"/>
              <a:t>Response</a:t>
            </a:r>
            <a:r>
              <a:rPr sz="2600" spc="-160" dirty="0"/>
              <a:t> </a:t>
            </a:r>
            <a:r>
              <a:rPr sz="2600" spc="45" dirty="0"/>
              <a:t>Protocol</a:t>
            </a:r>
            <a:endParaRPr sz="2600"/>
          </a:p>
        </p:txBody>
      </p:sp>
      <p:sp>
        <p:nvSpPr>
          <p:cNvPr id="3" name="object 3"/>
          <p:cNvSpPr txBox="1"/>
          <p:nvPr/>
        </p:nvSpPr>
        <p:spPr>
          <a:xfrm>
            <a:off x="497924"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25"/>
              </a:spcBef>
            </a:pPr>
            <a:endParaRPr sz="140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4" name="object 4"/>
          <p:cNvSpPr txBox="1"/>
          <p:nvPr/>
        </p:nvSpPr>
        <p:spPr>
          <a:xfrm>
            <a:off x="3043829"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25"/>
              </a:spcBef>
            </a:pPr>
            <a:endParaRPr sz="1400">
              <a:latin typeface="Times New Roman"/>
              <a:cs typeface="Times New Roman"/>
            </a:endParaRPr>
          </a:p>
          <a:p>
            <a:pPr marL="85725">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5" name="object 5"/>
          <p:cNvGrpSpPr/>
          <p:nvPr/>
        </p:nvGrpSpPr>
        <p:grpSpPr>
          <a:xfrm>
            <a:off x="1272212" y="2162944"/>
            <a:ext cx="1776730" cy="186690"/>
            <a:chOff x="1272212" y="2162944"/>
            <a:chExt cx="1776730" cy="186690"/>
          </a:xfrm>
        </p:grpSpPr>
        <p:sp>
          <p:nvSpPr>
            <p:cNvPr id="6" name="object 6"/>
            <p:cNvSpPr/>
            <p:nvPr/>
          </p:nvSpPr>
          <p:spPr>
            <a:xfrm>
              <a:off x="1276975" y="2167707"/>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7" name="object 7"/>
            <p:cNvSpPr/>
            <p:nvPr/>
          </p:nvSpPr>
          <p:spPr>
            <a:xfrm>
              <a:off x="1276975" y="2167707"/>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8" name="object 8"/>
          <p:cNvGrpSpPr/>
          <p:nvPr/>
        </p:nvGrpSpPr>
        <p:grpSpPr>
          <a:xfrm>
            <a:off x="1261352" y="2439168"/>
            <a:ext cx="1776730" cy="186690"/>
            <a:chOff x="1261352" y="2439168"/>
            <a:chExt cx="1776730" cy="186690"/>
          </a:xfrm>
        </p:grpSpPr>
        <p:sp>
          <p:nvSpPr>
            <p:cNvPr id="9" name="object 9"/>
            <p:cNvSpPr/>
            <p:nvPr/>
          </p:nvSpPr>
          <p:spPr>
            <a:xfrm>
              <a:off x="1266114" y="2443931"/>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0" name="object 10"/>
            <p:cNvSpPr/>
            <p:nvPr/>
          </p:nvSpPr>
          <p:spPr>
            <a:xfrm>
              <a:off x="1266114" y="2443931"/>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grpSp>
        <p:nvGrpSpPr>
          <p:cNvPr id="11" name="object 11"/>
          <p:cNvGrpSpPr/>
          <p:nvPr/>
        </p:nvGrpSpPr>
        <p:grpSpPr>
          <a:xfrm>
            <a:off x="1266855" y="2715421"/>
            <a:ext cx="1776730" cy="186690"/>
            <a:chOff x="1266855" y="2715421"/>
            <a:chExt cx="1776730" cy="186690"/>
          </a:xfrm>
        </p:grpSpPr>
        <p:sp>
          <p:nvSpPr>
            <p:cNvPr id="12" name="object 12"/>
            <p:cNvSpPr/>
            <p:nvPr/>
          </p:nvSpPr>
          <p:spPr>
            <a:xfrm>
              <a:off x="1271617" y="2720184"/>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13" name="object 13"/>
            <p:cNvSpPr/>
            <p:nvPr/>
          </p:nvSpPr>
          <p:spPr>
            <a:xfrm>
              <a:off x="1271617" y="2720184"/>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14" name="object 14"/>
          <p:cNvGrpSpPr/>
          <p:nvPr/>
        </p:nvGrpSpPr>
        <p:grpSpPr>
          <a:xfrm>
            <a:off x="1255994" y="2991645"/>
            <a:ext cx="1776730" cy="186690"/>
            <a:chOff x="1255994" y="2991645"/>
            <a:chExt cx="1776730" cy="186690"/>
          </a:xfrm>
        </p:grpSpPr>
        <p:sp>
          <p:nvSpPr>
            <p:cNvPr id="15" name="object 15"/>
            <p:cNvSpPr/>
            <p:nvPr/>
          </p:nvSpPr>
          <p:spPr>
            <a:xfrm>
              <a:off x="1260757" y="2996407"/>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6" name="object 16"/>
            <p:cNvSpPr/>
            <p:nvPr/>
          </p:nvSpPr>
          <p:spPr>
            <a:xfrm>
              <a:off x="1260757" y="2996407"/>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sp>
        <p:nvSpPr>
          <p:cNvPr id="17" name="object 17"/>
          <p:cNvSpPr txBox="1"/>
          <p:nvPr/>
        </p:nvSpPr>
        <p:spPr>
          <a:xfrm>
            <a:off x="5182275"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18" name="object 18"/>
          <p:cNvSpPr txBox="1"/>
          <p:nvPr/>
        </p:nvSpPr>
        <p:spPr>
          <a:xfrm>
            <a:off x="7574798"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090">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19" name="object 19"/>
          <p:cNvGrpSpPr/>
          <p:nvPr/>
        </p:nvGrpSpPr>
        <p:grpSpPr>
          <a:xfrm>
            <a:off x="5891915" y="2338666"/>
            <a:ext cx="1691005" cy="411480"/>
            <a:chOff x="5891915" y="2338666"/>
            <a:chExt cx="1691005" cy="411480"/>
          </a:xfrm>
        </p:grpSpPr>
        <p:sp>
          <p:nvSpPr>
            <p:cNvPr id="20" name="object 20"/>
            <p:cNvSpPr/>
            <p:nvPr/>
          </p:nvSpPr>
          <p:spPr>
            <a:xfrm>
              <a:off x="5896678" y="2477955"/>
              <a:ext cx="1681480" cy="133350"/>
            </a:xfrm>
            <a:custGeom>
              <a:avLst/>
              <a:gdLst/>
              <a:ahLst/>
              <a:cxnLst/>
              <a:rect l="l" t="t" r="r" b="b"/>
              <a:pathLst>
                <a:path w="1681479" h="133350">
                  <a:moveTo>
                    <a:pt x="66449" y="132899"/>
                  </a:moveTo>
                  <a:lnTo>
                    <a:pt x="0" y="66449"/>
                  </a:lnTo>
                  <a:lnTo>
                    <a:pt x="66449" y="0"/>
                  </a:lnTo>
                  <a:lnTo>
                    <a:pt x="66449" y="33224"/>
                  </a:lnTo>
                  <a:lnTo>
                    <a:pt x="1681199" y="33224"/>
                  </a:lnTo>
                  <a:lnTo>
                    <a:pt x="1681199" y="99674"/>
                  </a:lnTo>
                  <a:lnTo>
                    <a:pt x="66449" y="99674"/>
                  </a:lnTo>
                  <a:lnTo>
                    <a:pt x="66449" y="132899"/>
                  </a:lnTo>
                  <a:close/>
                </a:path>
              </a:pathLst>
            </a:custGeom>
            <a:solidFill>
              <a:srgbClr val="F4CCCC"/>
            </a:solidFill>
          </p:spPr>
          <p:txBody>
            <a:bodyPr wrap="square" lIns="0" tIns="0" rIns="0" bIns="0" rtlCol="0"/>
            <a:lstStyle/>
            <a:p>
              <a:endParaRPr/>
            </a:p>
          </p:txBody>
        </p:sp>
        <p:sp>
          <p:nvSpPr>
            <p:cNvPr id="21" name="object 21"/>
            <p:cNvSpPr/>
            <p:nvPr/>
          </p:nvSpPr>
          <p:spPr>
            <a:xfrm>
              <a:off x="5896678" y="2477955"/>
              <a:ext cx="1681480" cy="133350"/>
            </a:xfrm>
            <a:custGeom>
              <a:avLst/>
              <a:gdLst/>
              <a:ahLst/>
              <a:cxnLst/>
              <a:rect l="l" t="t" r="r" b="b"/>
              <a:pathLst>
                <a:path w="1681479" h="133350">
                  <a:moveTo>
                    <a:pt x="0" y="66449"/>
                  </a:moveTo>
                  <a:lnTo>
                    <a:pt x="66449" y="0"/>
                  </a:lnTo>
                  <a:lnTo>
                    <a:pt x="66449" y="33224"/>
                  </a:lnTo>
                  <a:lnTo>
                    <a:pt x="1681199" y="33224"/>
                  </a:lnTo>
                  <a:lnTo>
                    <a:pt x="1681199" y="99674"/>
                  </a:lnTo>
                  <a:lnTo>
                    <a:pt x="66449" y="99674"/>
                  </a:lnTo>
                  <a:lnTo>
                    <a:pt x="66449" y="132899"/>
                  </a:lnTo>
                  <a:lnTo>
                    <a:pt x="0" y="66449"/>
                  </a:lnTo>
                  <a:close/>
                </a:path>
              </a:pathLst>
            </a:custGeom>
            <a:ln w="9524">
              <a:solidFill>
                <a:srgbClr val="1A1A1A"/>
              </a:solidFill>
            </a:ln>
          </p:spPr>
          <p:txBody>
            <a:bodyPr wrap="square" lIns="0" tIns="0" rIns="0" bIns="0" rtlCol="0"/>
            <a:lstStyle/>
            <a:p>
              <a:endParaRPr/>
            </a:p>
          </p:txBody>
        </p:sp>
        <p:sp>
          <p:nvSpPr>
            <p:cNvPr id="22" name="object 22"/>
            <p:cNvSpPr/>
            <p:nvPr/>
          </p:nvSpPr>
          <p:spPr>
            <a:xfrm>
              <a:off x="5896678" y="262057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3" name="object 23"/>
            <p:cNvSpPr/>
            <p:nvPr/>
          </p:nvSpPr>
          <p:spPr>
            <a:xfrm>
              <a:off x="5896678" y="262057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sp>
          <p:nvSpPr>
            <p:cNvPr id="24" name="object 24"/>
            <p:cNvSpPr/>
            <p:nvPr/>
          </p:nvSpPr>
          <p:spPr>
            <a:xfrm>
              <a:off x="5896678" y="234342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5" name="object 25"/>
            <p:cNvSpPr/>
            <p:nvPr/>
          </p:nvSpPr>
          <p:spPr>
            <a:xfrm>
              <a:off x="5896678" y="234342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5902262" y="2814014"/>
            <a:ext cx="1670050" cy="248285"/>
            <a:chOff x="5902262" y="2814014"/>
            <a:chExt cx="1670050" cy="248285"/>
          </a:xfrm>
        </p:grpSpPr>
        <p:sp>
          <p:nvSpPr>
            <p:cNvPr id="27" name="object 27"/>
            <p:cNvSpPr/>
            <p:nvPr/>
          </p:nvSpPr>
          <p:spPr>
            <a:xfrm>
              <a:off x="5907025" y="2818776"/>
              <a:ext cx="1660525" cy="238760"/>
            </a:xfrm>
            <a:custGeom>
              <a:avLst/>
              <a:gdLst/>
              <a:ahLst/>
              <a:cxnLst/>
              <a:rect l="l" t="t" r="r" b="b"/>
              <a:pathLst>
                <a:path w="1660525" h="238760">
                  <a:moveTo>
                    <a:pt x="1541249" y="238499"/>
                  </a:moveTo>
                  <a:lnTo>
                    <a:pt x="1541249" y="178874"/>
                  </a:lnTo>
                  <a:lnTo>
                    <a:pt x="0" y="178874"/>
                  </a:lnTo>
                  <a:lnTo>
                    <a:pt x="0" y="59624"/>
                  </a:lnTo>
                  <a:lnTo>
                    <a:pt x="1541249" y="59624"/>
                  </a:lnTo>
                  <a:lnTo>
                    <a:pt x="1541249" y="0"/>
                  </a:lnTo>
                  <a:lnTo>
                    <a:pt x="1660499" y="119249"/>
                  </a:lnTo>
                  <a:lnTo>
                    <a:pt x="1541249" y="238499"/>
                  </a:lnTo>
                  <a:close/>
                </a:path>
              </a:pathLst>
            </a:custGeom>
            <a:solidFill>
              <a:srgbClr val="B6D7A8"/>
            </a:solidFill>
          </p:spPr>
          <p:txBody>
            <a:bodyPr wrap="square" lIns="0" tIns="0" rIns="0" bIns="0" rtlCol="0"/>
            <a:lstStyle/>
            <a:p>
              <a:endParaRPr/>
            </a:p>
          </p:txBody>
        </p:sp>
        <p:sp>
          <p:nvSpPr>
            <p:cNvPr id="28" name="object 28"/>
            <p:cNvSpPr/>
            <p:nvPr/>
          </p:nvSpPr>
          <p:spPr>
            <a:xfrm>
              <a:off x="5907025" y="2818776"/>
              <a:ext cx="1660525" cy="238760"/>
            </a:xfrm>
            <a:custGeom>
              <a:avLst/>
              <a:gdLst/>
              <a:ahLst/>
              <a:cxnLst/>
              <a:rect l="l" t="t" r="r" b="b"/>
              <a:pathLst>
                <a:path w="1660525" h="238760">
                  <a:moveTo>
                    <a:pt x="0" y="59624"/>
                  </a:moveTo>
                  <a:lnTo>
                    <a:pt x="1541249" y="59624"/>
                  </a:lnTo>
                  <a:lnTo>
                    <a:pt x="1541249" y="0"/>
                  </a:lnTo>
                  <a:lnTo>
                    <a:pt x="1660499" y="119249"/>
                  </a:lnTo>
                  <a:lnTo>
                    <a:pt x="1541249" y="238499"/>
                  </a:lnTo>
                  <a:lnTo>
                    <a:pt x="1541249" y="178874"/>
                  </a:lnTo>
                  <a:lnTo>
                    <a:pt x="0" y="178874"/>
                  </a:lnTo>
                  <a:lnTo>
                    <a:pt x="0" y="59624"/>
                  </a:lnTo>
                  <a:close/>
                </a:path>
              </a:pathLst>
            </a:custGeom>
            <a:ln w="9524">
              <a:solidFill>
                <a:srgbClr val="1A1A1A"/>
              </a:solidFill>
            </a:ln>
          </p:spPr>
          <p:txBody>
            <a:bodyPr wrap="square" lIns="0" tIns="0" rIns="0" bIns="0" rtlCol="0"/>
            <a:lstStyle/>
            <a:p>
              <a:endParaRPr/>
            </a:p>
          </p:txBody>
        </p:sp>
      </p:grpSp>
      <p:sp>
        <p:nvSpPr>
          <p:cNvPr id="29" name="object 29"/>
          <p:cNvSpPr txBox="1"/>
          <p:nvPr/>
        </p:nvSpPr>
        <p:spPr>
          <a:xfrm>
            <a:off x="6298870" y="2854080"/>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9375" cy="421640"/>
          </a:xfrm>
          <a:prstGeom prst="rect">
            <a:avLst/>
          </a:prstGeom>
        </p:spPr>
        <p:txBody>
          <a:bodyPr vert="horz" wrap="square" lIns="0" tIns="12700" rIns="0" bIns="0" rtlCol="0">
            <a:spAutoFit/>
          </a:bodyPr>
          <a:lstStyle/>
          <a:p>
            <a:pPr marL="12700">
              <a:lnSpc>
                <a:spcPct val="100000"/>
              </a:lnSpc>
              <a:spcBef>
                <a:spcPts val="100"/>
              </a:spcBef>
            </a:pPr>
            <a:r>
              <a:rPr sz="2600" spc="225" dirty="0"/>
              <a:t>S</a:t>
            </a:r>
            <a:r>
              <a:rPr sz="2600" spc="-70" dirty="0"/>
              <a:t>t</a:t>
            </a:r>
            <a:r>
              <a:rPr sz="2600" spc="-95" dirty="0"/>
              <a:t>r</a:t>
            </a:r>
            <a:r>
              <a:rPr sz="2600" spc="100" dirty="0"/>
              <a:t>ea</a:t>
            </a:r>
            <a:r>
              <a:rPr sz="2600" spc="140" dirty="0"/>
              <a:t>m</a:t>
            </a:r>
            <a:r>
              <a:rPr sz="2600" spc="75" dirty="0"/>
              <a:t>Obser</a:t>
            </a:r>
            <a:r>
              <a:rPr sz="2600" spc="25" dirty="0"/>
              <a:t>v</a:t>
            </a:r>
            <a:r>
              <a:rPr sz="2600" spc="-25" dirty="0"/>
              <a:t>er</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2879899" y="2066782"/>
              <a:ext cx="4420235" cy="1960880"/>
            </a:xfrm>
            <a:custGeom>
              <a:avLst/>
              <a:gdLst/>
              <a:ahLst/>
              <a:cxnLst/>
              <a:rect l="l" t="t" r="r" b="b"/>
              <a:pathLst>
                <a:path w="4420234" h="1960879">
                  <a:moveTo>
                    <a:pt x="3420548" y="166603"/>
                  </a:moveTo>
                  <a:lnTo>
                    <a:pt x="3426499" y="122313"/>
                  </a:lnTo>
                  <a:lnTo>
                    <a:pt x="3443294" y="82515"/>
                  </a:lnTo>
                  <a:lnTo>
                    <a:pt x="3469345" y="48796"/>
                  </a:lnTo>
                  <a:lnTo>
                    <a:pt x="3503064" y="22746"/>
                  </a:lnTo>
                  <a:lnTo>
                    <a:pt x="3542862" y="5951"/>
                  </a:lnTo>
                  <a:lnTo>
                    <a:pt x="3587151" y="0"/>
                  </a:lnTo>
                  <a:lnTo>
                    <a:pt x="4253545" y="0"/>
                  </a:lnTo>
                  <a:lnTo>
                    <a:pt x="4317301" y="12681"/>
                  </a:lnTo>
                  <a:lnTo>
                    <a:pt x="4371351" y="48796"/>
                  </a:lnTo>
                  <a:lnTo>
                    <a:pt x="4407466" y="102846"/>
                  </a:lnTo>
                  <a:lnTo>
                    <a:pt x="4420148" y="166603"/>
                  </a:lnTo>
                  <a:lnTo>
                    <a:pt x="4420148" y="1793896"/>
                  </a:lnTo>
                  <a:lnTo>
                    <a:pt x="4414197" y="1838186"/>
                  </a:lnTo>
                  <a:lnTo>
                    <a:pt x="4397402" y="1877984"/>
                  </a:lnTo>
                  <a:lnTo>
                    <a:pt x="4371351" y="1911702"/>
                  </a:lnTo>
                  <a:lnTo>
                    <a:pt x="4337633" y="1937753"/>
                  </a:lnTo>
                  <a:lnTo>
                    <a:pt x="4297835" y="1954548"/>
                  </a:lnTo>
                  <a:lnTo>
                    <a:pt x="4253545" y="1960499"/>
                  </a:lnTo>
                  <a:lnTo>
                    <a:pt x="3587151" y="1960499"/>
                  </a:lnTo>
                  <a:lnTo>
                    <a:pt x="3542862" y="1954548"/>
                  </a:lnTo>
                  <a:lnTo>
                    <a:pt x="3503064" y="1937753"/>
                  </a:lnTo>
                  <a:lnTo>
                    <a:pt x="3469345" y="1911702"/>
                  </a:lnTo>
                  <a:lnTo>
                    <a:pt x="3443294" y="1877984"/>
                  </a:lnTo>
                  <a:lnTo>
                    <a:pt x="3426499" y="1838186"/>
                  </a:lnTo>
                  <a:lnTo>
                    <a:pt x="3420548" y="1793896"/>
                  </a:lnTo>
                  <a:lnTo>
                    <a:pt x="3420548" y="166603"/>
                  </a:lnTo>
                  <a:close/>
                </a:path>
                <a:path w="4420234" h="1960879">
                  <a:moveTo>
                    <a:pt x="3441450" y="1466767"/>
                  </a:moveTo>
                  <a:lnTo>
                    <a:pt x="0" y="1487424"/>
                  </a:lnTo>
                </a:path>
              </a:pathLst>
            </a:custGeom>
            <a:ln w="9524">
              <a:solidFill>
                <a:srgbClr val="1A1A1A"/>
              </a:solidFill>
            </a:ln>
          </p:spPr>
          <p:txBody>
            <a:bodyPr wrap="square" lIns="0" tIns="0" rIns="0" bIns="0" rtlCol="0"/>
            <a:lstStyle/>
            <a:p>
              <a:endParaRPr/>
            </a:p>
          </p:txBody>
        </p:sp>
        <p:sp>
          <p:nvSpPr>
            <p:cNvPr id="8" name="object 8"/>
            <p:cNvSpPr/>
            <p:nvPr/>
          </p:nvSpPr>
          <p:spPr>
            <a:xfrm>
              <a:off x="2836674" y="3538474"/>
              <a:ext cx="43815" cy="31750"/>
            </a:xfrm>
            <a:custGeom>
              <a:avLst/>
              <a:gdLst/>
              <a:ahLst/>
              <a:cxnLst/>
              <a:rect l="l" t="t" r="r" b="b"/>
              <a:pathLst>
                <a:path w="43814" h="31750">
                  <a:moveTo>
                    <a:pt x="43318" y="31464"/>
                  </a:moveTo>
                  <a:lnTo>
                    <a:pt x="0" y="15991"/>
                  </a:lnTo>
                  <a:lnTo>
                    <a:pt x="43129" y="0"/>
                  </a:lnTo>
                  <a:lnTo>
                    <a:pt x="43318" y="31464"/>
                  </a:lnTo>
                  <a:close/>
                </a:path>
              </a:pathLst>
            </a:custGeom>
            <a:solidFill>
              <a:srgbClr val="1A1A1A"/>
            </a:solidFill>
          </p:spPr>
          <p:txBody>
            <a:bodyPr wrap="square" lIns="0" tIns="0" rIns="0" bIns="0" rtlCol="0"/>
            <a:lstStyle/>
            <a:p>
              <a:endParaRPr/>
            </a:p>
          </p:txBody>
        </p:sp>
        <p:sp>
          <p:nvSpPr>
            <p:cNvPr id="9" name="object 9"/>
            <p:cNvSpPr/>
            <p:nvPr/>
          </p:nvSpPr>
          <p:spPr>
            <a:xfrm>
              <a:off x="2836674" y="3538474"/>
              <a:ext cx="43815" cy="31750"/>
            </a:xfrm>
            <a:custGeom>
              <a:avLst/>
              <a:gdLst/>
              <a:ahLst/>
              <a:cxnLst/>
              <a:rect l="l" t="t" r="r" b="b"/>
              <a:pathLst>
                <a:path w="43814" h="31750">
                  <a:moveTo>
                    <a:pt x="43129" y="0"/>
                  </a:moveTo>
                  <a:lnTo>
                    <a:pt x="0" y="15991"/>
                  </a:lnTo>
                  <a:lnTo>
                    <a:pt x="43318" y="31464"/>
                  </a:lnTo>
                  <a:lnTo>
                    <a:pt x="43129" y="0"/>
                  </a:lnTo>
                  <a:close/>
                </a:path>
              </a:pathLst>
            </a:custGeom>
            <a:ln w="9524">
              <a:solidFill>
                <a:srgbClr val="1A1A1A"/>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623869" y="2110019"/>
              <a:ext cx="235186" cy="240698"/>
            </a:xfrm>
            <a:prstGeom prst="rect">
              <a:avLst/>
            </a:prstGeom>
          </p:spPr>
        </p:pic>
        <p:pic>
          <p:nvPicPr>
            <p:cNvPr id="11" name="object 11"/>
            <p:cNvPicPr/>
            <p:nvPr/>
          </p:nvPicPr>
          <p:blipFill>
            <a:blip r:embed="rId2" cstate="print"/>
            <a:stretch>
              <a:fillRect/>
            </a:stretch>
          </p:blipFill>
          <p:spPr>
            <a:xfrm>
              <a:off x="5035419" y="2110019"/>
              <a:ext cx="235186" cy="240698"/>
            </a:xfrm>
            <a:prstGeom prst="rect">
              <a:avLst/>
            </a:prstGeom>
          </p:spPr>
        </p:pic>
        <p:pic>
          <p:nvPicPr>
            <p:cNvPr id="12" name="object 12"/>
            <p:cNvPicPr/>
            <p:nvPr/>
          </p:nvPicPr>
          <p:blipFill>
            <a:blip r:embed="rId2" cstate="print"/>
            <a:stretch>
              <a:fillRect/>
            </a:stretch>
          </p:blipFill>
          <p:spPr>
            <a:xfrm>
              <a:off x="4418769" y="2110019"/>
              <a:ext cx="235186" cy="240698"/>
            </a:xfrm>
            <a:prstGeom prst="rect">
              <a:avLst/>
            </a:prstGeom>
          </p:spPr>
        </p:pic>
        <p:pic>
          <p:nvPicPr>
            <p:cNvPr id="13" name="object 13"/>
            <p:cNvPicPr/>
            <p:nvPr/>
          </p:nvPicPr>
          <p:blipFill>
            <a:blip r:embed="rId2"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94551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CashDeposi</a:t>
            </a:r>
            <a:r>
              <a:rPr sz="800" dirty="0">
                <a:latin typeface="Arial MT"/>
                <a:cs typeface="Arial MT"/>
              </a:rPr>
              <a:t>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730250"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Balanc</a:t>
            </a:r>
            <a:r>
              <a:rPr sz="800" dirty="0">
                <a:latin typeface="Arial MT"/>
                <a:cs typeface="Arial MT"/>
              </a:rPr>
              <a:t>e</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6142581" y="2404634"/>
              <a:ext cx="158365" cy="122971"/>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99790" cy="421640"/>
          </a:xfrm>
          <a:prstGeom prst="rect">
            <a:avLst/>
          </a:prstGeom>
        </p:spPr>
        <p:txBody>
          <a:bodyPr vert="horz" wrap="square" lIns="0" tIns="12700" rIns="0" bIns="0" rtlCol="0">
            <a:spAutoFit/>
          </a:bodyPr>
          <a:lstStyle/>
          <a:p>
            <a:pPr marL="12700">
              <a:lnSpc>
                <a:spcPct val="100000"/>
              </a:lnSpc>
              <a:spcBef>
                <a:spcPts val="100"/>
              </a:spcBef>
            </a:pPr>
            <a:r>
              <a:rPr sz="2600" spc="30" dirty="0"/>
              <a:t>Bi-di</a:t>
            </a:r>
            <a:r>
              <a:rPr sz="2600" spc="10" dirty="0"/>
              <a:t>r</a:t>
            </a:r>
            <a:r>
              <a:rPr sz="2600" spc="40" dirty="0"/>
              <a:t>ectional</a:t>
            </a:r>
            <a:r>
              <a:rPr sz="2600" spc="-229" dirty="0"/>
              <a:t> </a:t>
            </a:r>
            <a:r>
              <a:rPr sz="2600" spc="225" dirty="0"/>
              <a:t>S</a:t>
            </a:r>
            <a:r>
              <a:rPr sz="2600" spc="-70" dirty="0"/>
              <a:t>t</a:t>
            </a:r>
            <a:r>
              <a:rPr sz="2600" spc="-95" dirty="0"/>
              <a:t>r</a:t>
            </a:r>
            <a:r>
              <a:rPr sz="2600" spc="114" dirty="0"/>
              <a:t>eam</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630044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2994196" y="3533550"/>
              <a:ext cx="3327400" cy="20320"/>
            </a:xfrm>
            <a:custGeom>
              <a:avLst/>
              <a:gdLst/>
              <a:ahLst/>
              <a:cxnLst/>
              <a:rect l="l" t="t" r="r" b="b"/>
              <a:pathLst>
                <a:path w="3327400" h="20320">
                  <a:moveTo>
                    <a:pt x="3327153" y="0"/>
                  </a:moveTo>
                  <a:lnTo>
                    <a:pt x="0" y="19970"/>
                  </a:lnTo>
                </a:path>
              </a:pathLst>
            </a:custGeom>
            <a:ln w="28574">
              <a:solidFill>
                <a:srgbClr val="6FA8DC"/>
              </a:solidFill>
            </a:ln>
          </p:spPr>
          <p:txBody>
            <a:bodyPr wrap="square" lIns="0" tIns="0" rIns="0" bIns="0" rtlCol="0"/>
            <a:lstStyle/>
            <a:p>
              <a:endParaRPr/>
            </a:p>
          </p:txBody>
        </p:sp>
        <p:pic>
          <p:nvPicPr>
            <p:cNvPr id="9" name="object 9"/>
            <p:cNvPicPr/>
            <p:nvPr/>
          </p:nvPicPr>
          <p:blipFill>
            <a:blip r:embed="rId2" cstate="print"/>
            <a:stretch>
              <a:fillRect/>
            </a:stretch>
          </p:blipFill>
          <p:spPr>
            <a:xfrm>
              <a:off x="2850235" y="3492035"/>
              <a:ext cx="158532" cy="122969"/>
            </a:xfrm>
            <a:prstGeom prst="rect">
              <a:avLst/>
            </a:prstGeom>
          </p:spPr>
        </p:pic>
        <p:pic>
          <p:nvPicPr>
            <p:cNvPr id="10" name="object 10"/>
            <p:cNvPicPr/>
            <p:nvPr/>
          </p:nvPicPr>
          <p:blipFill>
            <a:blip r:embed="rId3" cstate="print"/>
            <a:stretch>
              <a:fillRect/>
            </a:stretch>
          </p:blipFill>
          <p:spPr>
            <a:xfrm>
              <a:off x="5623869" y="2110019"/>
              <a:ext cx="235186" cy="240698"/>
            </a:xfrm>
            <a:prstGeom prst="rect">
              <a:avLst/>
            </a:prstGeom>
          </p:spPr>
        </p:pic>
        <p:pic>
          <p:nvPicPr>
            <p:cNvPr id="11" name="object 11"/>
            <p:cNvPicPr/>
            <p:nvPr/>
          </p:nvPicPr>
          <p:blipFill>
            <a:blip r:embed="rId3" cstate="print"/>
            <a:stretch>
              <a:fillRect/>
            </a:stretch>
          </p:blipFill>
          <p:spPr>
            <a:xfrm>
              <a:off x="5035419" y="2110019"/>
              <a:ext cx="235186" cy="240698"/>
            </a:xfrm>
            <a:prstGeom prst="rect">
              <a:avLst/>
            </a:prstGeom>
          </p:spPr>
        </p:pic>
        <p:pic>
          <p:nvPicPr>
            <p:cNvPr id="12" name="object 12"/>
            <p:cNvPicPr/>
            <p:nvPr/>
          </p:nvPicPr>
          <p:blipFill>
            <a:blip r:embed="rId3" cstate="print"/>
            <a:stretch>
              <a:fillRect/>
            </a:stretch>
          </p:blipFill>
          <p:spPr>
            <a:xfrm>
              <a:off x="4418769" y="2110019"/>
              <a:ext cx="235186" cy="240698"/>
            </a:xfrm>
            <a:prstGeom prst="rect">
              <a:avLst/>
            </a:prstGeom>
          </p:spPr>
        </p:pic>
        <p:pic>
          <p:nvPicPr>
            <p:cNvPr id="13" name="object 13"/>
            <p:cNvPicPr/>
            <p:nvPr/>
          </p:nvPicPr>
          <p:blipFill>
            <a:blip r:embed="rId3"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111696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ransferRequest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85788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ransferResponse  stream</a:t>
            </a:r>
            <a:r>
              <a:rPr sz="800" spc="-30" dirty="0">
                <a:latin typeface="Arial MT"/>
                <a:cs typeface="Arial MT"/>
              </a:rPr>
              <a:t>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6142581" y="2404634"/>
              <a:ext cx="158365" cy="122971"/>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993640" cy="421640"/>
          </a:xfrm>
          <a:prstGeom prst="rect">
            <a:avLst/>
          </a:prstGeom>
        </p:spPr>
        <p:txBody>
          <a:bodyPr vert="horz" wrap="square" lIns="0" tIns="12700" rIns="0" bIns="0" rtlCol="0">
            <a:spAutoFit/>
          </a:bodyPr>
          <a:lstStyle/>
          <a:p>
            <a:pPr marL="12700">
              <a:lnSpc>
                <a:spcPct val="100000"/>
              </a:lnSpc>
              <a:spcBef>
                <a:spcPts val="100"/>
              </a:spcBef>
            </a:pPr>
            <a:r>
              <a:rPr sz="2600" spc="95" dirty="0"/>
              <a:t>R</a:t>
            </a:r>
            <a:r>
              <a:rPr sz="2600" spc="100" dirty="0"/>
              <a:t>esponse</a:t>
            </a:r>
            <a:r>
              <a:rPr sz="2600" spc="-160" dirty="0"/>
              <a:t> </a:t>
            </a:r>
            <a:r>
              <a:rPr sz="2600" spc="130" dirty="0"/>
              <a:t>-</a:t>
            </a:r>
            <a:r>
              <a:rPr sz="2600" spc="-160" dirty="0"/>
              <a:t> </a:t>
            </a:r>
            <a:r>
              <a:rPr sz="2600" spc="225" dirty="0"/>
              <a:t>S</a:t>
            </a:r>
            <a:r>
              <a:rPr sz="2600" spc="-70" dirty="0"/>
              <a:t>t</a:t>
            </a:r>
            <a:r>
              <a:rPr sz="2600" spc="-95" dirty="0"/>
              <a:t>r</a:t>
            </a:r>
            <a:r>
              <a:rPr sz="2600" spc="100" dirty="0"/>
              <a:t>eaming</a:t>
            </a:r>
            <a:r>
              <a:rPr sz="2600" spc="-229" dirty="0"/>
              <a:t> </a:t>
            </a:r>
            <a:r>
              <a:rPr sz="2600" spc="20" dirty="0"/>
              <a:t>v</a:t>
            </a:r>
            <a:r>
              <a:rPr sz="2600" spc="160" dirty="0"/>
              <a:t>s</a:t>
            </a:r>
            <a:r>
              <a:rPr sz="2600" spc="-160" dirty="0"/>
              <a:t> </a:t>
            </a:r>
            <a:r>
              <a:rPr sz="2600" spc="105" dirty="0"/>
              <a:t>Single</a:t>
            </a:r>
            <a:endParaRPr sz="2600"/>
          </a:p>
        </p:txBody>
      </p:sp>
      <p:sp>
        <p:nvSpPr>
          <p:cNvPr id="3" name="object 3"/>
          <p:cNvSpPr txBox="1"/>
          <p:nvPr/>
        </p:nvSpPr>
        <p:spPr>
          <a:xfrm>
            <a:off x="921943" y="1560173"/>
            <a:ext cx="6664325" cy="27495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Streaming</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60" dirty="0">
                <a:solidFill>
                  <a:srgbClr val="595959"/>
                </a:solidFill>
                <a:latin typeface="Tahoma"/>
                <a:cs typeface="Tahoma"/>
              </a:rPr>
              <a:t>P</a:t>
            </a:r>
            <a:r>
              <a:rPr sz="1400" spc="20" dirty="0">
                <a:solidFill>
                  <a:srgbClr val="595959"/>
                </a:solidFill>
                <a:latin typeface="Tahoma"/>
                <a:cs typeface="Tahoma"/>
              </a:rPr>
              <a:t>otentially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unknown</a:t>
            </a:r>
            <a:endParaRPr sz="140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5" dirty="0">
                <a:solidFill>
                  <a:srgbClr val="595959"/>
                </a:solidFill>
                <a:latin typeface="Tahoma"/>
                <a:cs typeface="Tahoma"/>
              </a:rPr>
              <a:t>Ex:</a:t>
            </a:r>
            <a:r>
              <a:rPr sz="1400" spc="-170" dirty="0">
                <a:solidFill>
                  <a:srgbClr val="595959"/>
                </a:solidFill>
                <a:latin typeface="Tahoma"/>
                <a:cs typeface="Tahoma"/>
              </a:rPr>
              <a:t> </a:t>
            </a:r>
            <a:r>
              <a:rPr sz="1400" spc="45" dirty="0">
                <a:solidFill>
                  <a:srgbClr val="595959"/>
                </a:solidFill>
                <a:latin typeface="Tahoma"/>
                <a:cs typeface="Tahoma"/>
              </a:rPr>
              <a:t>P</a:t>
            </a:r>
            <a:r>
              <a:rPr sz="1400" dirty="0">
                <a:solidFill>
                  <a:srgbClr val="595959"/>
                </a:solidFill>
                <a:latin typeface="Tahoma"/>
                <a:cs typeface="Tahoma"/>
              </a:rPr>
              <a:t>agination</a:t>
            </a:r>
            <a:endParaRPr sz="140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15" dirty="0">
                <a:solidFill>
                  <a:srgbClr val="595959"/>
                </a:solidFill>
                <a:latin typeface="Tahoma"/>
                <a:cs typeface="Tahoma"/>
              </a:rPr>
              <a:t>Uber-eats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Receiving</a:t>
            </a:r>
            <a:r>
              <a:rPr sz="1400" spc="-170" dirty="0">
                <a:solidFill>
                  <a:srgbClr val="595959"/>
                </a:solidFill>
                <a:latin typeface="Tahoma"/>
                <a:cs typeface="Tahoma"/>
              </a:rPr>
              <a:t> </a:t>
            </a:r>
            <a:r>
              <a:rPr sz="1400" spc="5" dirty="0">
                <a:solidFill>
                  <a:srgbClr val="595959"/>
                </a:solidFill>
                <a:latin typeface="Tahoma"/>
                <a:cs typeface="Tahoma"/>
              </a:rPr>
              <a:t>side</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spc="20" dirty="0">
                <a:solidFill>
                  <a:srgbClr val="595959"/>
                </a:solidFill>
                <a:latin typeface="Tahoma"/>
                <a:cs typeface="Tahoma"/>
              </a:rPr>
              <a:t>ta</a:t>
            </a:r>
            <a:r>
              <a:rPr sz="1400" spc="-25"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0" dirty="0">
                <a:solidFill>
                  <a:srgbClr val="595959"/>
                </a:solidFill>
                <a:latin typeface="Tahoma"/>
                <a:cs typeface="Tahoma"/>
              </a:rPr>
              <a:t>too</a:t>
            </a:r>
            <a:r>
              <a:rPr sz="1400" spc="-170" dirty="0">
                <a:solidFill>
                  <a:srgbClr val="595959"/>
                </a:solidFill>
                <a:latin typeface="Tahoma"/>
                <a:cs typeface="Tahoma"/>
              </a:rPr>
              <a:t> </a:t>
            </a:r>
            <a:r>
              <a:rPr sz="1400" spc="-10" dirty="0">
                <a:solidFill>
                  <a:srgbClr val="595959"/>
                </a:solidFill>
                <a:latin typeface="Tahoma"/>
                <a:cs typeface="Tahoma"/>
              </a:rPr>
              <a:t>much</a:t>
            </a:r>
            <a:r>
              <a:rPr sz="1400" spc="-170" dirty="0">
                <a:solidFill>
                  <a:srgbClr val="595959"/>
                </a:solidFill>
                <a:latin typeface="Tahoma"/>
                <a:cs typeface="Tahoma"/>
              </a:rPr>
              <a:t> </a:t>
            </a:r>
            <a:r>
              <a:rPr sz="1400" spc="15" dirty="0">
                <a:solidFill>
                  <a:srgbClr val="595959"/>
                </a:solidFill>
                <a:latin typeface="Tahoma"/>
                <a:cs typeface="Tahoma"/>
              </a:rPr>
              <a:t>time</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5" dirty="0">
                <a:solidFill>
                  <a:srgbClr val="595959"/>
                </a:solidFill>
                <a:latin typeface="Tahoma"/>
                <a:cs typeface="Tahoma"/>
              </a:rPr>
              <a:t>process</a:t>
            </a:r>
            <a:endParaRPr sz="140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0" dirty="0">
                <a:solidFill>
                  <a:srgbClr val="595959"/>
                </a:solidFill>
                <a:latin typeface="Tahoma"/>
                <a:cs typeface="Tahoma"/>
              </a:rPr>
              <a:t>File</a:t>
            </a:r>
            <a:r>
              <a:rPr sz="1400" spc="-170" dirty="0">
                <a:solidFill>
                  <a:srgbClr val="595959"/>
                </a:solidFill>
                <a:latin typeface="Tahoma"/>
                <a:cs typeface="Tahoma"/>
              </a:rPr>
              <a:t> </a:t>
            </a:r>
            <a:r>
              <a:rPr sz="1400" spc="5" dirty="0">
                <a:solidFill>
                  <a:srgbClr val="595959"/>
                </a:solidFill>
                <a:latin typeface="Tahoma"/>
                <a:cs typeface="Tahoma"/>
              </a:rPr>
              <a:t>upload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7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5" dirty="0">
                <a:solidFill>
                  <a:srgbClr val="595959"/>
                </a:solidFill>
                <a:latin typeface="Tahoma"/>
                <a:cs typeface="Tahoma"/>
              </a:rPr>
              <a:t>calls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Bi-Directional</a:t>
            </a:r>
            <a:r>
              <a:rPr sz="1400" spc="-160" dirty="0">
                <a:solidFill>
                  <a:srgbClr val="595959"/>
                </a:solidFill>
                <a:latin typeface="Tahoma"/>
                <a:cs typeface="Tahoma"/>
              </a:rPr>
              <a:t> </a:t>
            </a:r>
            <a:r>
              <a:rPr sz="1400" dirty="0">
                <a:solidFill>
                  <a:srgbClr val="595959"/>
                </a:solidFill>
                <a:latin typeface="Tahoma"/>
                <a:cs typeface="Tahoma"/>
              </a:rPr>
              <a:t>Stream</a:t>
            </a:r>
            <a:r>
              <a:rPr sz="1400" spc="-165" dirty="0">
                <a:solidFill>
                  <a:srgbClr val="595959"/>
                </a:solidFill>
                <a:latin typeface="Tahoma"/>
                <a:cs typeface="Tahoma"/>
              </a:rPr>
              <a:t> </a:t>
            </a:r>
            <a:r>
              <a:rPr sz="1400" dirty="0">
                <a:solidFill>
                  <a:srgbClr val="595959"/>
                </a:solidFill>
                <a:latin typeface="Arial MT"/>
                <a:cs typeface="Arial MT"/>
              </a:rPr>
              <a:t>→</a:t>
            </a:r>
            <a:r>
              <a:rPr sz="1400" spc="-110" dirty="0">
                <a:solidFill>
                  <a:srgbClr val="595959"/>
                </a:solidFill>
                <a:latin typeface="Arial MT"/>
                <a:cs typeface="Arial MT"/>
              </a:rPr>
              <a:t> </a:t>
            </a:r>
            <a:r>
              <a:rPr sz="1400" spc="20" dirty="0">
                <a:solidFill>
                  <a:srgbClr val="595959"/>
                </a:solidFill>
                <a:latin typeface="Tahoma"/>
                <a:cs typeface="Tahoma"/>
              </a:rPr>
              <a:t>Client/Server</a:t>
            </a:r>
            <a:r>
              <a:rPr sz="1400" spc="-160" dirty="0">
                <a:solidFill>
                  <a:srgbClr val="595959"/>
                </a:solidFill>
                <a:latin typeface="Tahoma"/>
                <a:cs typeface="Tahoma"/>
              </a:rPr>
              <a:t> </a:t>
            </a:r>
            <a:r>
              <a:rPr sz="1400" dirty="0">
                <a:solidFill>
                  <a:srgbClr val="595959"/>
                </a:solidFill>
                <a:latin typeface="Tahoma"/>
                <a:cs typeface="Tahoma"/>
              </a:rPr>
              <a:t>streams</a:t>
            </a:r>
            <a:r>
              <a:rPr sz="1400" spc="-160" dirty="0">
                <a:solidFill>
                  <a:srgbClr val="595959"/>
                </a:solidFill>
                <a:latin typeface="Tahoma"/>
                <a:cs typeface="Tahoma"/>
              </a:rPr>
              <a:t> </a:t>
            </a:r>
            <a:r>
              <a:rPr sz="1400" spc="10" dirty="0">
                <a:solidFill>
                  <a:srgbClr val="595959"/>
                </a:solidFill>
                <a:latin typeface="Tahoma"/>
                <a:cs typeface="Tahoma"/>
              </a:rPr>
              <a:t>are</a:t>
            </a:r>
            <a:r>
              <a:rPr sz="1400" spc="-160" dirty="0">
                <a:solidFill>
                  <a:srgbClr val="595959"/>
                </a:solidFill>
                <a:latin typeface="Tahoma"/>
                <a:cs typeface="Tahoma"/>
              </a:rPr>
              <a:t> </a:t>
            </a:r>
            <a:r>
              <a:rPr sz="1400" spc="10" dirty="0">
                <a:solidFill>
                  <a:srgbClr val="595959"/>
                </a:solidFill>
                <a:latin typeface="Tahoma"/>
                <a:cs typeface="Tahoma"/>
              </a:rPr>
              <a:t>completely</a:t>
            </a:r>
            <a:r>
              <a:rPr sz="1400" spc="-160" dirty="0">
                <a:solidFill>
                  <a:srgbClr val="595959"/>
                </a:solidFill>
                <a:latin typeface="Tahoma"/>
                <a:cs typeface="Tahoma"/>
              </a:rPr>
              <a:t> </a:t>
            </a:r>
            <a:r>
              <a:rPr sz="1400" spc="5" dirty="0">
                <a:solidFill>
                  <a:srgbClr val="595959"/>
                </a:solidFill>
                <a:latin typeface="Tahoma"/>
                <a:cs typeface="Tahoma"/>
              </a:rPr>
              <a:t>independent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Single</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0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dirty="0">
                <a:solidFill>
                  <a:srgbClr val="595959"/>
                </a:solidFill>
                <a:latin typeface="Tahoma"/>
                <a:cs typeface="Tahoma"/>
              </a:rPr>
              <a:t>streaming</a:t>
            </a:r>
            <a:r>
              <a:rPr sz="1400" spc="-170" dirty="0">
                <a:solidFill>
                  <a:srgbClr val="595959"/>
                </a:solidFill>
                <a:latin typeface="Tahoma"/>
                <a:cs typeface="Tahoma"/>
              </a:rPr>
              <a:t> </a:t>
            </a:r>
            <a:r>
              <a:rPr sz="1400" spc="75" dirty="0">
                <a:solidFill>
                  <a:srgbClr val="595959"/>
                </a:solidFill>
                <a:latin typeface="Tahoma"/>
                <a:cs typeface="Tahoma"/>
              </a:rPr>
              <a:t>RPC</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dirty="0">
                <a:solidFill>
                  <a:srgbClr val="595959"/>
                </a:solidFill>
                <a:latin typeface="Tahoma"/>
                <a:cs typeface="Tahoma"/>
              </a:rPr>
              <a:t>small</a:t>
            </a:r>
            <a:endParaRPr sz="1400">
              <a:latin typeface="Tahoma"/>
              <a:cs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66925" cy="421640"/>
          </a:xfrm>
          <a:prstGeom prst="rect">
            <a:avLst/>
          </a:prstGeom>
        </p:spPr>
        <p:txBody>
          <a:bodyPr vert="horz" wrap="square" lIns="0" tIns="12700" rIns="0" bIns="0" rtlCol="0">
            <a:spAutoFit/>
          </a:bodyPr>
          <a:lstStyle/>
          <a:p>
            <a:pPr marL="12700">
              <a:lnSpc>
                <a:spcPct val="100000"/>
              </a:lnSpc>
              <a:spcBef>
                <a:spcPts val="100"/>
              </a:spcBef>
            </a:pPr>
            <a:r>
              <a:rPr sz="2600" spc="125" dirty="0"/>
              <a:t>REST</a:t>
            </a:r>
            <a:r>
              <a:rPr sz="2600" spc="-235"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4263637" y="1230900"/>
            <a:ext cx="3574415" cy="3697604"/>
            <a:chOff x="4263637" y="1230900"/>
            <a:chExt cx="3574415" cy="3697604"/>
          </a:xfrm>
        </p:grpSpPr>
        <p:pic>
          <p:nvPicPr>
            <p:cNvPr id="4" name="object 4"/>
            <p:cNvPicPr/>
            <p:nvPr/>
          </p:nvPicPr>
          <p:blipFill>
            <a:blip r:embed="rId2" cstate="print"/>
            <a:stretch>
              <a:fillRect/>
            </a:stretch>
          </p:blipFill>
          <p:spPr>
            <a:xfrm>
              <a:off x="4263637" y="1230900"/>
              <a:ext cx="3574226" cy="3697476"/>
            </a:xfrm>
            <a:prstGeom prst="rect">
              <a:avLst/>
            </a:prstGeom>
          </p:spPr>
        </p:pic>
        <p:pic>
          <p:nvPicPr>
            <p:cNvPr id="5" name="object 5"/>
            <p:cNvPicPr/>
            <p:nvPr/>
          </p:nvPicPr>
          <p:blipFill>
            <a:blip r:embed="rId3" cstate="print"/>
            <a:stretch>
              <a:fillRect/>
            </a:stretch>
          </p:blipFill>
          <p:spPr>
            <a:xfrm>
              <a:off x="4711975" y="2256648"/>
              <a:ext cx="116901" cy="92844"/>
            </a:xfrm>
            <a:prstGeom prst="rect">
              <a:avLst/>
            </a:prstGeom>
          </p:spPr>
        </p:pic>
        <p:pic>
          <p:nvPicPr>
            <p:cNvPr id="6" name="object 6"/>
            <p:cNvPicPr/>
            <p:nvPr/>
          </p:nvPicPr>
          <p:blipFill>
            <a:blip r:embed="rId3" cstate="print"/>
            <a:stretch>
              <a:fillRect/>
            </a:stretch>
          </p:blipFill>
          <p:spPr>
            <a:xfrm>
              <a:off x="4711975" y="2793335"/>
              <a:ext cx="116901" cy="92844"/>
            </a:xfrm>
            <a:prstGeom prst="rect">
              <a:avLst/>
            </a:prstGeom>
          </p:spPr>
        </p:pic>
      </p:grpSp>
      <p:sp>
        <p:nvSpPr>
          <p:cNvPr id="7" name="object 7"/>
          <p:cNvSpPr txBox="1"/>
          <p:nvPr/>
        </p:nvSpPr>
        <p:spPr>
          <a:xfrm>
            <a:off x="1352974" y="2073112"/>
            <a:ext cx="3432810" cy="775970"/>
          </a:xfrm>
          <a:prstGeom prst="rect">
            <a:avLst/>
          </a:prstGeom>
        </p:spPr>
        <p:txBody>
          <a:bodyPr vert="horz" wrap="square" lIns="0" tIns="12700" rIns="0" bIns="0" rtlCol="0">
            <a:spAutoFit/>
          </a:bodyPr>
          <a:lstStyle/>
          <a:p>
            <a:pPr marL="12700">
              <a:lnSpc>
                <a:spcPct val="100000"/>
              </a:lnSpc>
              <a:spcBef>
                <a:spcPts val="100"/>
              </a:spcBef>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0" dirty="0">
                <a:uFill>
                  <a:solidFill>
                    <a:srgbClr val="6C9EEB"/>
                  </a:solidFill>
                </a:uFill>
                <a:latin typeface="Tahoma"/>
                <a:cs typeface="Tahoma"/>
              </a:rPr>
              <a:t>GET	</a:t>
            </a:r>
            <a:endParaRPr sz="1400">
              <a:latin typeface="Tahoma"/>
              <a:cs typeface="Tahoma"/>
            </a:endParaRPr>
          </a:p>
          <a:p>
            <a:pPr>
              <a:lnSpc>
                <a:spcPct val="100000"/>
              </a:lnSpc>
              <a:spcBef>
                <a:spcPts val="10"/>
              </a:spcBef>
            </a:pPr>
            <a:endParaRPr sz="2100">
              <a:latin typeface="Tahoma"/>
              <a:cs typeface="Tahoma"/>
            </a:endParaRPr>
          </a:p>
          <a:p>
            <a:pPr marL="12700">
              <a:lnSpc>
                <a:spcPct val="100000"/>
              </a:lnSpc>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5" dirty="0">
                <a:uFill>
                  <a:solidFill>
                    <a:srgbClr val="6C9EEB"/>
                  </a:solidFill>
                </a:uFill>
                <a:latin typeface="Tahoma"/>
                <a:cs typeface="Tahoma"/>
              </a:rPr>
              <a:t>POST	</a:t>
            </a:r>
            <a:endParaRPr sz="1400">
              <a:latin typeface="Tahoma"/>
              <a:cs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126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865776" y="1036312"/>
            <a:ext cx="7345680" cy="3809365"/>
            <a:chOff x="865776" y="1036312"/>
            <a:chExt cx="7345680" cy="3809365"/>
          </a:xfrm>
        </p:grpSpPr>
        <p:pic>
          <p:nvPicPr>
            <p:cNvPr id="4" name="object 4"/>
            <p:cNvPicPr/>
            <p:nvPr/>
          </p:nvPicPr>
          <p:blipFill>
            <a:blip r:embed="rId2" cstate="print"/>
            <a:stretch>
              <a:fillRect/>
            </a:stretch>
          </p:blipFill>
          <p:spPr>
            <a:xfrm>
              <a:off x="2728450" y="1036312"/>
              <a:ext cx="3620150" cy="3070874"/>
            </a:xfrm>
            <a:prstGeom prst="rect">
              <a:avLst/>
            </a:prstGeom>
          </p:spPr>
        </p:pic>
        <p:sp>
          <p:nvSpPr>
            <p:cNvPr id="5" name="object 5"/>
            <p:cNvSpPr/>
            <p:nvPr/>
          </p:nvSpPr>
          <p:spPr>
            <a:xfrm>
              <a:off x="870539" y="3860998"/>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870539" y="3860998"/>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1232039" y="2571898"/>
              <a:ext cx="1496695" cy="1779270"/>
            </a:xfrm>
            <a:custGeom>
              <a:avLst/>
              <a:gdLst/>
              <a:ahLst/>
              <a:cxnLst/>
              <a:rect l="l" t="t" r="r" b="b"/>
              <a:pathLst>
                <a:path w="1496695" h="1779270">
                  <a:moveTo>
                    <a:pt x="0" y="1778999"/>
                  </a:moveTo>
                  <a:lnTo>
                    <a:pt x="42345" y="1777051"/>
                  </a:lnTo>
                  <a:lnTo>
                    <a:pt x="83095" y="1771307"/>
                  </a:lnTo>
                  <a:lnTo>
                    <a:pt x="122312" y="1761919"/>
                  </a:lnTo>
                  <a:lnTo>
                    <a:pt x="160060" y="1749039"/>
                  </a:lnTo>
                  <a:lnTo>
                    <a:pt x="196404" y="1732819"/>
                  </a:lnTo>
                  <a:lnTo>
                    <a:pt x="231407" y="1713411"/>
                  </a:lnTo>
                  <a:lnTo>
                    <a:pt x="265132" y="1690966"/>
                  </a:lnTo>
                  <a:lnTo>
                    <a:pt x="297645" y="1665636"/>
                  </a:lnTo>
                  <a:lnTo>
                    <a:pt x="329008" y="1637573"/>
                  </a:lnTo>
                  <a:lnTo>
                    <a:pt x="359285" y="1606930"/>
                  </a:lnTo>
                  <a:lnTo>
                    <a:pt x="388541" y="1573857"/>
                  </a:lnTo>
                  <a:lnTo>
                    <a:pt x="416839" y="1538507"/>
                  </a:lnTo>
                  <a:lnTo>
                    <a:pt x="444243" y="1501031"/>
                  </a:lnTo>
                  <a:lnTo>
                    <a:pt x="470817" y="1461581"/>
                  </a:lnTo>
                  <a:lnTo>
                    <a:pt x="496625" y="1420310"/>
                  </a:lnTo>
                  <a:lnTo>
                    <a:pt x="521730" y="1377368"/>
                  </a:lnTo>
                  <a:lnTo>
                    <a:pt x="546197" y="1332908"/>
                  </a:lnTo>
                  <a:lnTo>
                    <a:pt x="570089" y="1287082"/>
                  </a:lnTo>
                  <a:lnTo>
                    <a:pt x="593470" y="1240041"/>
                  </a:lnTo>
                  <a:lnTo>
                    <a:pt x="616405" y="1191938"/>
                  </a:lnTo>
                  <a:lnTo>
                    <a:pt x="638956" y="1142923"/>
                  </a:lnTo>
                  <a:lnTo>
                    <a:pt x="661188" y="1093149"/>
                  </a:lnTo>
                  <a:lnTo>
                    <a:pt x="683164" y="1042768"/>
                  </a:lnTo>
                  <a:lnTo>
                    <a:pt x="704949" y="991932"/>
                  </a:lnTo>
                  <a:lnTo>
                    <a:pt x="726606" y="940791"/>
                  </a:lnTo>
                  <a:lnTo>
                    <a:pt x="748199" y="889499"/>
                  </a:lnTo>
                  <a:lnTo>
                    <a:pt x="769793" y="838207"/>
                  </a:lnTo>
                  <a:lnTo>
                    <a:pt x="791450" y="787067"/>
                  </a:lnTo>
                  <a:lnTo>
                    <a:pt x="813235" y="736231"/>
                  </a:lnTo>
                  <a:lnTo>
                    <a:pt x="835211" y="685850"/>
                  </a:lnTo>
                  <a:lnTo>
                    <a:pt x="857443" y="636076"/>
                  </a:lnTo>
                  <a:lnTo>
                    <a:pt x="879994" y="587061"/>
                  </a:lnTo>
                  <a:lnTo>
                    <a:pt x="902929" y="538958"/>
                  </a:lnTo>
                  <a:lnTo>
                    <a:pt x="926310" y="491917"/>
                  </a:lnTo>
                  <a:lnTo>
                    <a:pt x="950202" y="446091"/>
                  </a:lnTo>
                  <a:lnTo>
                    <a:pt x="974669" y="401631"/>
                  </a:lnTo>
                  <a:lnTo>
                    <a:pt x="999774" y="358689"/>
                  </a:lnTo>
                  <a:lnTo>
                    <a:pt x="1025582" y="317418"/>
                  </a:lnTo>
                  <a:lnTo>
                    <a:pt x="1052156" y="277968"/>
                  </a:lnTo>
                  <a:lnTo>
                    <a:pt x="1079560" y="240492"/>
                  </a:lnTo>
                  <a:lnTo>
                    <a:pt x="1107858" y="205142"/>
                  </a:lnTo>
                  <a:lnTo>
                    <a:pt x="1137114" y="172069"/>
                  </a:lnTo>
                  <a:lnTo>
                    <a:pt x="1167391" y="141426"/>
                  </a:lnTo>
                  <a:lnTo>
                    <a:pt x="1198754" y="113363"/>
                  </a:lnTo>
                  <a:lnTo>
                    <a:pt x="1231266" y="88033"/>
                  </a:lnTo>
                  <a:lnTo>
                    <a:pt x="1264992" y="65588"/>
                  </a:lnTo>
                  <a:lnTo>
                    <a:pt x="1299995" y="46180"/>
                  </a:lnTo>
                  <a:lnTo>
                    <a:pt x="1336338" y="29960"/>
                  </a:lnTo>
                  <a:lnTo>
                    <a:pt x="1374087" y="17080"/>
                  </a:lnTo>
                  <a:lnTo>
                    <a:pt x="1413304" y="7692"/>
                  </a:lnTo>
                  <a:lnTo>
                    <a:pt x="1454053" y="1948"/>
                  </a:lnTo>
                  <a:lnTo>
                    <a:pt x="1496399" y="0"/>
                  </a:lnTo>
                </a:path>
              </a:pathLst>
            </a:custGeom>
            <a:ln w="28574">
              <a:solidFill>
                <a:srgbClr val="3C78D8"/>
              </a:solidFill>
            </a:ln>
          </p:spPr>
          <p:txBody>
            <a:bodyPr wrap="square" lIns="0" tIns="0" rIns="0" bIns="0" rtlCol="0"/>
            <a:lstStyle/>
            <a:p>
              <a:endParaRPr/>
            </a:p>
          </p:txBody>
        </p:sp>
        <p:sp>
          <p:nvSpPr>
            <p:cNvPr id="8" name="object 8"/>
            <p:cNvSpPr/>
            <p:nvPr/>
          </p:nvSpPr>
          <p:spPr>
            <a:xfrm>
              <a:off x="7845012" y="3860987"/>
              <a:ext cx="361950" cy="979805"/>
            </a:xfrm>
            <a:custGeom>
              <a:avLst/>
              <a:gdLst/>
              <a:ahLst/>
              <a:cxnLst/>
              <a:rect l="l" t="t" r="r" b="b"/>
              <a:pathLst>
                <a:path w="361950" h="979804">
                  <a:moveTo>
                    <a:pt x="301248" y="979799"/>
                  </a:moveTo>
                  <a:lnTo>
                    <a:pt x="60250" y="979799"/>
                  </a:lnTo>
                  <a:lnTo>
                    <a:pt x="36798" y="975065"/>
                  </a:lnTo>
                  <a:lnTo>
                    <a:pt x="17646" y="962152"/>
                  </a:lnTo>
                  <a:lnTo>
                    <a:pt x="4734" y="943001"/>
                  </a:lnTo>
                  <a:lnTo>
                    <a:pt x="0" y="919548"/>
                  </a:lnTo>
                  <a:lnTo>
                    <a:pt x="0" y="60250"/>
                  </a:lnTo>
                  <a:lnTo>
                    <a:pt x="4734" y="36798"/>
                  </a:lnTo>
                  <a:lnTo>
                    <a:pt x="17647" y="17646"/>
                  </a:lnTo>
                  <a:lnTo>
                    <a:pt x="36798" y="4734"/>
                  </a:lnTo>
                  <a:lnTo>
                    <a:pt x="60250"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9" name="object 9"/>
            <p:cNvSpPr/>
            <p:nvPr/>
          </p:nvSpPr>
          <p:spPr>
            <a:xfrm>
              <a:off x="7845012" y="3860987"/>
              <a:ext cx="361950" cy="979805"/>
            </a:xfrm>
            <a:custGeom>
              <a:avLst/>
              <a:gdLst/>
              <a:ahLst/>
              <a:cxnLst/>
              <a:rect l="l" t="t" r="r" b="b"/>
              <a:pathLst>
                <a:path w="361950" h="979804">
                  <a:moveTo>
                    <a:pt x="0" y="60250"/>
                  </a:moveTo>
                  <a:lnTo>
                    <a:pt x="4734" y="36798"/>
                  </a:lnTo>
                  <a:lnTo>
                    <a:pt x="17646" y="17647"/>
                  </a:lnTo>
                  <a:lnTo>
                    <a:pt x="36798" y="4734"/>
                  </a:lnTo>
                  <a:lnTo>
                    <a:pt x="60250" y="0"/>
                  </a:lnTo>
                  <a:lnTo>
                    <a:pt x="301248" y="0"/>
                  </a:lnTo>
                  <a:lnTo>
                    <a:pt x="343852" y="17646"/>
                  </a:lnTo>
                  <a:lnTo>
                    <a:pt x="361499" y="60250"/>
                  </a:lnTo>
                  <a:lnTo>
                    <a:pt x="361499" y="919548"/>
                  </a:lnTo>
                  <a:lnTo>
                    <a:pt x="356765" y="943001"/>
                  </a:lnTo>
                  <a:lnTo>
                    <a:pt x="343852" y="962152"/>
                  </a:lnTo>
                  <a:lnTo>
                    <a:pt x="324701" y="975065"/>
                  </a:lnTo>
                  <a:lnTo>
                    <a:pt x="301248" y="979799"/>
                  </a:lnTo>
                  <a:lnTo>
                    <a:pt x="60250" y="979799"/>
                  </a:lnTo>
                  <a:lnTo>
                    <a:pt x="36798" y="975065"/>
                  </a:lnTo>
                  <a:lnTo>
                    <a:pt x="17646"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348601" y="2571750"/>
              <a:ext cx="1496695" cy="1779270"/>
            </a:xfrm>
            <a:custGeom>
              <a:avLst/>
              <a:gdLst/>
              <a:ahLst/>
              <a:cxnLst/>
              <a:rect l="l" t="t" r="r" b="b"/>
              <a:pathLst>
                <a:path w="1496695" h="1779270">
                  <a:moveTo>
                    <a:pt x="0" y="0"/>
                  </a:moveTo>
                  <a:lnTo>
                    <a:pt x="42345" y="1948"/>
                  </a:lnTo>
                  <a:lnTo>
                    <a:pt x="83095" y="7692"/>
                  </a:lnTo>
                  <a:lnTo>
                    <a:pt x="122312" y="17080"/>
                  </a:lnTo>
                  <a:lnTo>
                    <a:pt x="160060" y="29960"/>
                  </a:lnTo>
                  <a:lnTo>
                    <a:pt x="196404" y="46180"/>
                  </a:lnTo>
                  <a:lnTo>
                    <a:pt x="231407" y="65588"/>
                  </a:lnTo>
                  <a:lnTo>
                    <a:pt x="265132" y="88033"/>
                  </a:lnTo>
                  <a:lnTo>
                    <a:pt x="297645" y="113363"/>
                  </a:lnTo>
                  <a:lnTo>
                    <a:pt x="329008" y="141426"/>
                  </a:lnTo>
                  <a:lnTo>
                    <a:pt x="359285" y="172069"/>
                  </a:lnTo>
                  <a:lnTo>
                    <a:pt x="388541" y="205142"/>
                  </a:lnTo>
                  <a:lnTo>
                    <a:pt x="416839" y="240492"/>
                  </a:lnTo>
                  <a:lnTo>
                    <a:pt x="444243" y="277968"/>
                  </a:lnTo>
                  <a:lnTo>
                    <a:pt x="470817" y="317418"/>
                  </a:lnTo>
                  <a:lnTo>
                    <a:pt x="496625" y="358689"/>
                  </a:lnTo>
                  <a:lnTo>
                    <a:pt x="521730" y="401631"/>
                  </a:lnTo>
                  <a:lnTo>
                    <a:pt x="546197" y="446091"/>
                  </a:lnTo>
                  <a:lnTo>
                    <a:pt x="570089" y="491917"/>
                  </a:lnTo>
                  <a:lnTo>
                    <a:pt x="593470" y="538958"/>
                  </a:lnTo>
                  <a:lnTo>
                    <a:pt x="616405" y="587061"/>
                  </a:lnTo>
                  <a:lnTo>
                    <a:pt x="638956" y="636076"/>
                  </a:lnTo>
                  <a:lnTo>
                    <a:pt x="661188" y="685850"/>
                  </a:lnTo>
                  <a:lnTo>
                    <a:pt x="683164" y="736231"/>
                  </a:lnTo>
                  <a:lnTo>
                    <a:pt x="704949" y="787067"/>
                  </a:lnTo>
                  <a:lnTo>
                    <a:pt x="726606" y="838207"/>
                  </a:lnTo>
                  <a:lnTo>
                    <a:pt x="748199" y="889499"/>
                  </a:lnTo>
                  <a:lnTo>
                    <a:pt x="769793" y="940791"/>
                  </a:lnTo>
                  <a:lnTo>
                    <a:pt x="791450" y="991932"/>
                  </a:lnTo>
                  <a:lnTo>
                    <a:pt x="813235" y="1042768"/>
                  </a:lnTo>
                  <a:lnTo>
                    <a:pt x="835211" y="1093149"/>
                  </a:lnTo>
                  <a:lnTo>
                    <a:pt x="857443" y="1142923"/>
                  </a:lnTo>
                  <a:lnTo>
                    <a:pt x="879994" y="1191938"/>
                  </a:lnTo>
                  <a:lnTo>
                    <a:pt x="902929" y="1240041"/>
                  </a:lnTo>
                  <a:lnTo>
                    <a:pt x="926310" y="1287082"/>
                  </a:lnTo>
                  <a:lnTo>
                    <a:pt x="950202" y="1332908"/>
                  </a:lnTo>
                  <a:lnTo>
                    <a:pt x="974669" y="1377368"/>
                  </a:lnTo>
                  <a:lnTo>
                    <a:pt x="999774" y="1420310"/>
                  </a:lnTo>
                  <a:lnTo>
                    <a:pt x="1025582" y="1461581"/>
                  </a:lnTo>
                  <a:lnTo>
                    <a:pt x="1052156" y="1501031"/>
                  </a:lnTo>
                  <a:lnTo>
                    <a:pt x="1079560" y="1538507"/>
                  </a:lnTo>
                  <a:lnTo>
                    <a:pt x="1107858" y="1573857"/>
                  </a:lnTo>
                  <a:lnTo>
                    <a:pt x="1137114" y="1606930"/>
                  </a:lnTo>
                  <a:lnTo>
                    <a:pt x="1167391" y="1637573"/>
                  </a:lnTo>
                  <a:lnTo>
                    <a:pt x="1198754" y="1665636"/>
                  </a:lnTo>
                  <a:lnTo>
                    <a:pt x="1231267" y="1690966"/>
                  </a:lnTo>
                  <a:lnTo>
                    <a:pt x="1264992" y="1713411"/>
                  </a:lnTo>
                  <a:lnTo>
                    <a:pt x="1299995" y="1732819"/>
                  </a:lnTo>
                  <a:lnTo>
                    <a:pt x="1336339" y="1749039"/>
                  </a:lnTo>
                  <a:lnTo>
                    <a:pt x="1374087" y="1761919"/>
                  </a:lnTo>
                  <a:lnTo>
                    <a:pt x="1413304" y="1771307"/>
                  </a:lnTo>
                  <a:lnTo>
                    <a:pt x="1454054" y="1777051"/>
                  </a:lnTo>
                  <a:lnTo>
                    <a:pt x="1496399" y="1778999"/>
                  </a:lnTo>
                </a:path>
              </a:pathLst>
            </a:custGeom>
            <a:ln w="28574">
              <a:solidFill>
                <a:srgbClr val="3C78D8"/>
              </a:solidFill>
            </a:ln>
          </p:spPr>
          <p:txBody>
            <a:bodyPr wrap="square" lIns="0" tIns="0" rIns="0" bIns="0" rtlCol="0"/>
            <a:lstStyle/>
            <a:p>
              <a:endParaRPr/>
            </a:p>
          </p:txBody>
        </p:sp>
        <p:sp>
          <p:nvSpPr>
            <p:cNvPr id="11" name="object 11"/>
            <p:cNvSpPr/>
            <p:nvPr/>
          </p:nvSpPr>
          <p:spPr>
            <a:xfrm>
              <a:off x="1232039" y="4350898"/>
              <a:ext cx="6580505" cy="0"/>
            </a:xfrm>
            <a:custGeom>
              <a:avLst/>
              <a:gdLst/>
              <a:ahLst/>
              <a:cxnLst/>
              <a:rect l="l" t="t" r="r" b="b"/>
              <a:pathLst>
                <a:path w="6580505">
                  <a:moveTo>
                    <a:pt x="0" y="0"/>
                  </a:moveTo>
                  <a:lnTo>
                    <a:pt x="6580256" y="0"/>
                  </a:lnTo>
                </a:path>
              </a:pathLst>
            </a:custGeom>
            <a:ln w="9524">
              <a:solidFill>
                <a:srgbClr val="1155CC"/>
              </a:solidFill>
            </a:ln>
          </p:spPr>
          <p:txBody>
            <a:bodyPr wrap="square" lIns="0" tIns="0" rIns="0" bIns="0" rtlCol="0"/>
            <a:lstStyle/>
            <a:p>
              <a:endParaRPr/>
            </a:p>
          </p:txBody>
        </p:sp>
        <p:sp>
          <p:nvSpPr>
            <p:cNvPr id="12" name="object 12"/>
            <p:cNvSpPr/>
            <p:nvPr/>
          </p:nvSpPr>
          <p:spPr>
            <a:xfrm>
              <a:off x="7801584" y="434018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155CC"/>
            </a:solidFill>
          </p:spPr>
          <p:txBody>
            <a:bodyPr wrap="square" lIns="0" tIns="0" rIns="0" bIns="0" rtlCol="0"/>
            <a:lstStyle/>
            <a:p>
              <a:endParaRPr/>
            </a:p>
          </p:txBody>
        </p:sp>
        <p:sp>
          <p:nvSpPr>
            <p:cNvPr id="13" name="object 13"/>
            <p:cNvSpPr/>
            <p:nvPr/>
          </p:nvSpPr>
          <p:spPr>
            <a:xfrm>
              <a:off x="7801584" y="434018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155CC"/>
              </a:solidFill>
            </a:ln>
          </p:spPr>
          <p:txBody>
            <a:bodyPr wrap="square" lIns="0" tIns="0" rIns="0" bIns="0" rtlCol="0"/>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grpSp>
        <p:nvGrpSpPr>
          <p:cNvPr id="3" name="object 3"/>
          <p:cNvGrpSpPr/>
          <p:nvPr/>
        </p:nvGrpSpPr>
        <p:grpSpPr>
          <a:xfrm>
            <a:off x="749287" y="2000599"/>
            <a:ext cx="7883525" cy="2788920"/>
            <a:chOff x="749287" y="2000599"/>
            <a:chExt cx="7883525" cy="2788920"/>
          </a:xfrm>
        </p:grpSpPr>
        <p:sp>
          <p:nvSpPr>
            <p:cNvPr id="4" name="object 4"/>
            <p:cNvSpPr/>
            <p:nvPr/>
          </p:nvSpPr>
          <p:spPr>
            <a:xfrm>
              <a:off x="754050" y="2005362"/>
              <a:ext cx="613410" cy="627380"/>
            </a:xfrm>
            <a:custGeom>
              <a:avLst/>
              <a:gdLst/>
              <a:ahLst/>
              <a:cxnLst/>
              <a:rect l="l" t="t" r="r" b="b"/>
              <a:pathLst>
                <a:path w="613410" h="627380">
                  <a:moveTo>
                    <a:pt x="613199" y="627299"/>
                  </a:moveTo>
                  <a:lnTo>
                    <a:pt x="0" y="627299"/>
                  </a:lnTo>
                  <a:lnTo>
                    <a:pt x="0" y="0"/>
                  </a:lnTo>
                  <a:lnTo>
                    <a:pt x="613199" y="0"/>
                  </a:lnTo>
                  <a:lnTo>
                    <a:pt x="613199" y="627299"/>
                  </a:lnTo>
                  <a:close/>
                </a:path>
              </a:pathLst>
            </a:custGeom>
            <a:solidFill>
              <a:srgbClr val="D9EAD3"/>
            </a:solidFill>
          </p:spPr>
          <p:txBody>
            <a:bodyPr wrap="square" lIns="0" tIns="0" rIns="0" bIns="0" rtlCol="0"/>
            <a:lstStyle/>
            <a:p>
              <a:endParaRPr/>
            </a:p>
          </p:txBody>
        </p:sp>
        <p:sp>
          <p:nvSpPr>
            <p:cNvPr id="5" name="object 5"/>
            <p:cNvSpPr/>
            <p:nvPr/>
          </p:nvSpPr>
          <p:spPr>
            <a:xfrm>
              <a:off x="754050" y="2005362"/>
              <a:ext cx="613410" cy="627380"/>
            </a:xfrm>
            <a:custGeom>
              <a:avLst/>
              <a:gdLst/>
              <a:ahLst/>
              <a:cxnLst/>
              <a:rect l="l" t="t" r="r" b="b"/>
              <a:pathLst>
                <a:path w="613410" h="627380">
                  <a:moveTo>
                    <a:pt x="0" y="0"/>
                  </a:moveTo>
                  <a:lnTo>
                    <a:pt x="613199" y="0"/>
                  </a:lnTo>
                  <a:lnTo>
                    <a:pt x="613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1338100" y="2210537"/>
              <a:ext cx="435609" cy="217170"/>
            </a:xfrm>
            <a:custGeom>
              <a:avLst/>
              <a:gdLst/>
              <a:ahLst/>
              <a:cxnLst/>
              <a:rect l="l" t="t" r="r" b="b"/>
              <a:pathLst>
                <a:path w="435610" h="217169">
                  <a:moveTo>
                    <a:pt x="362979" y="216974"/>
                  </a:moveTo>
                  <a:lnTo>
                    <a:pt x="72595" y="216974"/>
                  </a:lnTo>
                  <a:lnTo>
                    <a:pt x="44338" y="208449"/>
                  </a:lnTo>
                  <a:lnTo>
                    <a:pt x="21262" y="185199"/>
                  </a:lnTo>
                  <a:lnTo>
                    <a:pt x="5704" y="150715"/>
                  </a:lnTo>
                  <a:lnTo>
                    <a:pt x="0" y="108487"/>
                  </a:lnTo>
                  <a:lnTo>
                    <a:pt x="5704" y="66259"/>
                  </a:lnTo>
                  <a:lnTo>
                    <a:pt x="21262" y="31775"/>
                  </a:lnTo>
                  <a:lnTo>
                    <a:pt x="44338" y="8525"/>
                  </a:lnTo>
                  <a:lnTo>
                    <a:pt x="72595" y="0"/>
                  </a:ln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close/>
                </a:path>
              </a:pathLst>
            </a:custGeom>
            <a:solidFill>
              <a:srgbClr val="A4C1F4"/>
            </a:solidFill>
          </p:spPr>
          <p:txBody>
            <a:bodyPr wrap="square" lIns="0" tIns="0" rIns="0" bIns="0" rtlCol="0"/>
            <a:lstStyle/>
            <a:p>
              <a:endParaRPr/>
            </a:p>
          </p:txBody>
        </p:sp>
        <p:pic>
          <p:nvPicPr>
            <p:cNvPr id="7" name="object 7"/>
            <p:cNvPicPr/>
            <p:nvPr/>
          </p:nvPicPr>
          <p:blipFill>
            <a:blip r:embed="rId2" cstate="print"/>
            <a:stretch>
              <a:fillRect/>
            </a:stretch>
          </p:blipFill>
          <p:spPr>
            <a:xfrm>
              <a:off x="1623720" y="2205774"/>
              <a:ext cx="82120" cy="226499"/>
            </a:xfrm>
            <a:prstGeom prst="rect">
              <a:avLst/>
            </a:prstGeom>
          </p:spPr>
        </p:pic>
        <p:sp>
          <p:nvSpPr>
            <p:cNvPr id="8" name="object 8"/>
            <p:cNvSpPr/>
            <p:nvPr/>
          </p:nvSpPr>
          <p:spPr>
            <a:xfrm>
              <a:off x="1338100" y="2210537"/>
              <a:ext cx="3114675" cy="217170"/>
            </a:xfrm>
            <a:custGeom>
              <a:avLst/>
              <a:gdLst/>
              <a:ahLst/>
              <a:cxnLst/>
              <a:rect l="l" t="t" r="r" b="b"/>
              <a:pathLst>
                <a:path w="3114675" h="217169">
                  <a:moveTo>
                    <a:pt x="72595" y="0"/>
                  </a:move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lnTo>
                    <a:pt x="72595" y="216974"/>
                  </a:lnTo>
                  <a:lnTo>
                    <a:pt x="44338" y="208449"/>
                  </a:lnTo>
                  <a:lnTo>
                    <a:pt x="21262" y="185199"/>
                  </a:lnTo>
                  <a:lnTo>
                    <a:pt x="5704" y="150715"/>
                  </a:lnTo>
                  <a:lnTo>
                    <a:pt x="0" y="108487"/>
                  </a:lnTo>
                  <a:lnTo>
                    <a:pt x="5704" y="66259"/>
                  </a:lnTo>
                  <a:lnTo>
                    <a:pt x="21262" y="31775"/>
                  </a:lnTo>
                  <a:lnTo>
                    <a:pt x="44338" y="8525"/>
                  </a:lnTo>
                  <a:lnTo>
                    <a:pt x="72595" y="0"/>
                  </a:lnTo>
                  <a:close/>
                </a:path>
                <a:path w="3114675" h="217169">
                  <a:moveTo>
                    <a:pt x="468205" y="108487"/>
                  </a:moveTo>
                  <a:lnTo>
                    <a:pt x="3114412" y="108487"/>
                  </a:lnTo>
                </a:path>
              </a:pathLst>
            </a:custGeom>
            <a:ln w="9524">
              <a:solidFill>
                <a:srgbClr val="1A1A1A"/>
              </a:solidFill>
            </a:ln>
          </p:spPr>
          <p:txBody>
            <a:bodyPr wrap="square" lIns="0" tIns="0" rIns="0" bIns="0" rtlCol="0"/>
            <a:lstStyle/>
            <a:p>
              <a:endParaRPr/>
            </a:p>
          </p:txBody>
        </p:sp>
        <p:sp>
          <p:nvSpPr>
            <p:cNvPr id="9" name="object 9"/>
            <p:cNvSpPr/>
            <p:nvPr/>
          </p:nvSpPr>
          <p:spPr>
            <a:xfrm>
              <a:off x="1787587" y="2308313"/>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0" name="object 10"/>
            <p:cNvSpPr/>
            <p:nvPr/>
          </p:nvSpPr>
          <p:spPr>
            <a:xfrm>
              <a:off x="1787587" y="2308313"/>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1" name="object 11"/>
            <p:cNvSpPr/>
            <p:nvPr/>
          </p:nvSpPr>
          <p:spPr>
            <a:xfrm>
              <a:off x="4509662" y="2005374"/>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2" name="object 12"/>
            <p:cNvSpPr/>
            <p:nvPr/>
          </p:nvSpPr>
          <p:spPr>
            <a:xfrm>
              <a:off x="4509662" y="2005374"/>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3" name="object 13"/>
            <p:cNvSpPr/>
            <p:nvPr/>
          </p:nvSpPr>
          <p:spPr>
            <a:xfrm>
              <a:off x="4452512" y="230329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4452512" y="23032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4480475" y="3070812"/>
              <a:ext cx="4152225" cy="1718162"/>
            </a:xfrm>
            <a:prstGeom prst="rect">
              <a:avLst/>
            </a:prstGeom>
          </p:spPr>
        </p:pic>
        <p:sp>
          <p:nvSpPr>
            <p:cNvPr id="16" name="object 16"/>
            <p:cNvSpPr/>
            <p:nvPr/>
          </p:nvSpPr>
          <p:spPr>
            <a:xfrm>
              <a:off x="1555887" y="2525441"/>
              <a:ext cx="2924810" cy="1404620"/>
            </a:xfrm>
            <a:custGeom>
              <a:avLst/>
              <a:gdLst/>
              <a:ahLst/>
              <a:cxnLst/>
              <a:rect l="l" t="t" r="r" b="b"/>
              <a:pathLst>
                <a:path w="2924810" h="1404620">
                  <a:moveTo>
                    <a:pt x="2924699" y="1404470"/>
                  </a:moveTo>
                  <a:lnTo>
                    <a:pt x="0" y="1404470"/>
                  </a:lnTo>
                  <a:lnTo>
                    <a:pt x="0" y="0"/>
                  </a:lnTo>
                </a:path>
              </a:pathLst>
            </a:custGeom>
            <a:ln w="28574">
              <a:solidFill>
                <a:srgbClr val="CCCCC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509464" y="2454998"/>
              <a:ext cx="92844" cy="116865"/>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sp>
        <p:nvSpPr>
          <p:cNvPr id="3" name="object 3"/>
          <p:cNvSpPr txBox="1"/>
          <p:nvPr/>
        </p:nvSpPr>
        <p:spPr>
          <a:xfrm>
            <a:off x="921943" y="1560173"/>
            <a:ext cx="6965950" cy="25019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5" dirty="0">
                <a:solidFill>
                  <a:srgbClr val="595959"/>
                </a:solidFill>
                <a:latin typeface="Tahoma"/>
                <a:cs typeface="Tahoma"/>
              </a:rPr>
              <a:t>an</a:t>
            </a:r>
            <a:r>
              <a:rPr sz="1400" spc="-165" dirty="0">
                <a:solidFill>
                  <a:srgbClr val="595959"/>
                </a:solidFill>
                <a:latin typeface="Tahoma"/>
                <a:cs typeface="Tahoma"/>
              </a:rPr>
              <a:t> </a:t>
            </a:r>
            <a:r>
              <a:rPr sz="1400" spc="10" dirty="0">
                <a:solidFill>
                  <a:srgbClr val="595959"/>
                </a:solidFill>
                <a:latin typeface="Tahoma"/>
                <a:cs typeface="Tahoma"/>
              </a:rPr>
              <a:t>abstract</a:t>
            </a:r>
            <a:r>
              <a:rPr sz="1400" spc="-165" dirty="0">
                <a:solidFill>
                  <a:srgbClr val="595959"/>
                </a:solidFill>
                <a:latin typeface="Tahoma"/>
                <a:cs typeface="Tahoma"/>
              </a:rPr>
              <a:t> </a:t>
            </a:r>
            <a:r>
              <a:rPr sz="1400" spc="10" dirty="0">
                <a:solidFill>
                  <a:srgbClr val="595959"/>
                </a:solidFill>
                <a:latin typeface="Tahoma"/>
                <a:cs typeface="Tahoma"/>
              </a:rPr>
              <a:t>over</a:t>
            </a:r>
            <a:r>
              <a:rPr sz="1400" spc="-165" dirty="0">
                <a:solidFill>
                  <a:srgbClr val="595959"/>
                </a:solidFill>
                <a:latin typeface="Tahoma"/>
                <a:cs typeface="Tahoma"/>
              </a:rPr>
              <a:t> </a:t>
            </a:r>
            <a:r>
              <a:rPr sz="1400" spc="-30" dirty="0">
                <a:solidFill>
                  <a:srgbClr val="595959"/>
                </a:solidFill>
                <a:latin typeface="Tahoma"/>
                <a:cs typeface="Tahoma"/>
              </a:rPr>
              <a:t>a</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5" dirty="0">
                <a:solidFill>
                  <a:srgbClr val="595959"/>
                </a:solidFill>
                <a:latin typeface="Tahoma"/>
                <a:cs typeface="Tahoma"/>
              </a:rPr>
              <a:t> </a:t>
            </a:r>
            <a:r>
              <a:rPr sz="1400" spc="-10" dirty="0">
                <a:solidFill>
                  <a:srgbClr val="595959"/>
                </a:solidFill>
                <a:latin typeface="Tahoma"/>
                <a:cs typeface="Tahoma"/>
              </a:rPr>
              <a:t>and</a:t>
            </a:r>
            <a:r>
              <a:rPr sz="1400" spc="-165" dirty="0">
                <a:solidFill>
                  <a:srgbClr val="595959"/>
                </a:solidFill>
                <a:latin typeface="Tahoma"/>
                <a:cs typeface="Tahoma"/>
              </a:rPr>
              <a:t> </a:t>
            </a:r>
            <a:r>
              <a:rPr sz="1400" spc="10" dirty="0">
                <a:solidFill>
                  <a:srgbClr val="595959"/>
                </a:solidFill>
                <a:latin typeface="Tahoma"/>
                <a:cs typeface="Tahoma"/>
              </a:rPr>
              <a:t>represents</a:t>
            </a:r>
            <a:r>
              <a:rPr sz="1400" spc="-165"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10" dirty="0">
                <a:solidFill>
                  <a:srgbClr val="595959"/>
                </a:solidFill>
                <a:latin typeface="Tahoma"/>
                <a:cs typeface="Tahoma"/>
              </a:rPr>
              <a:t>connection</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persistent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0" dirty="0">
                <a:solidFill>
                  <a:srgbClr val="595959"/>
                </a:solidFill>
                <a:latin typeface="Tahoma"/>
                <a:cs typeface="Tahoma"/>
              </a:rPr>
              <a:t>Lazy</a:t>
            </a:r>
            <a:r>
              <a:rPr sz="1400" spc="-170" dirty="0">
                <a:solidFill>
                  <a:srgbClr val="595959"/>
                </a:solidFill>
                <a:latin typeface="Tahoma"/>
                <a:cs typeface="Tahoma"/>
              </a:rPr>
              <a:t> </a:t>
            </a:r>
            <a:r>
              <a:rPr sz="1400" spc="40" dirty="0">
                <a:solidFill>
                  <a:srgbClr val="595959"/>
                </a:solidFill>
                <a:latin typeface="Tahoma"/>
                <a:cs typeface="Tahoma"/>
              </a:rPr>
              <a:t>&amp;</a:t>
            </a:r>
            <a:r>
              <a:rPr sz="1400" spc="-165" dirty="0">
                <a:solidFill>
                  <a:srgbClr val="595959"/>
                </a:solidFill>
                <a:latin typeface="Tahoma"/>
                <a:cs typeface="Tahoma"/>
              </a:rPr>
              <a:t> </a:t>
            </a:r>
            <a:r>
              <a:rPr sz="1400" spc="5" dirty="0">
                <a:solidFill>
                  <a:srgbClr val="595959"/>
                </a:solidFill>
                <a:latin typeface="Tahoma"/>
                <a:cs typeface="Tahoma"/>
              </a:rPr>
              <a:t>established</a:t>
            </a:r>
            <a:r>
              <a:rPr sz="1400" spc="-165" dirty="0">
                <a:solidFill>
                  <a:srgbClr val="595959"/>
                </a:solidFill>
                <a:latin typeface="Tahoma"/>
                <a:cs typeface="Tahoma"/>
              </a:rPr>
              <a:t> </a:t>
            </a:r>
            <a:r>
              <a:rPr sz="1400" spc="5" dirty="0">
                <a:solidFill>
                  <a:srgbClr val="595959"/>
                </a:solidFill>
                <a:latin typeface="Tahoma"/>
                <a:cs typeface="Tahoma"/>
              </a:rPr>
              <a:t>during</a:t>
            </a:r>
            <a:r>
              <a:rPr sz="1400" spc="-170"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35" dirty="0">
                <a:solidFill>
                  <a:srgbClr val="595959"/>
                </a:solidFill>
                <a:latin typeface="Tahoma"/>
                <a:cs typeface="Tahoma"/>
              </a:rPr>
              <a:t>ﬁrst</a:t>
            </a:r>
            <a:r>
              <a:rPr sz="1400" spc="-165" dirty="0">
                <a:solidFill>
                  <a:srgbClr val="595959"/>
                </a:solidFill>
                <a:latin typeface="Tahoma"/>
                <a:cs typeface="Tahoma"/>
              </a:rPr>
              <a:t> </a:t>
            </a:r>
            <a:r>
              <a:rPr sz="1400" spc="75" dirty="0">
                <a:solidFill>
                  <a:srgbClr val="595959"/>
                </a:solidFill>
                <a:latin typeface="Tahoma"/>
                <a:cs typeface="Tahoma"/>
              </a:rPr>
              <a:t>RPC</a:t>
            </a:r>
            <a:endParaRPr sz="1400">
              <a:latin typeface="Tahoma"/>
              <a:cs typeface="Tahoma"/>
            </a:endParaRPr>
          </a:p>
          <a:p>
            <a:pPr marL="348615" marR="5080" indent="-336550">
              <a:lnSpc>
                <a:spcPct val="116100"/>
              </a:lnSpc>
              <a:buFont typeface="Arial MT"/>
              <a:buChar char="●"/>
              <a:tabLst>
                <a:tab pos="347980" algn="l"/>
                <a:tab pos="349250" algn="l"/>
              </a:tabLst>
            </a:pPr>
            <a:r>
              <a:rPr sz="1400" spc="45" dirty="0">
                <a:solidFill>
                  <a:srgbClr val="595959"/>
                </a:solidFill>
                <a:latin typeface="Tahoma"/>
                <a:cs typeface="Tahoma"/>
              </a:rPr>
              <a:t>1</a:t>
            </a:r>
            <a:r>
              <a:rPr sz="1400" spc="-165" dirty="0">
                <a:solidFill>
                  <a:srgbClr val="595959"/>
                </a:solidFill>
                <a:latin typeface="Tahoma"/>
                <a:cs typeface="Tahoma"/>
              </a:rPr>
              <a:t> </a:t>
            </a:r>
            <a:r>
              <a:rPr sz="1400" dirty="0">
                <a:solidFill>
                  <a:srgbClr val="595959"/>
                </a:solidFill>
                <a:latin typeface="Tahoma"/>
                <a:cs typeface="Tahoma"/>
              </a:rPr>
              <a:t>channel</a:t>
            </a:r>
            <a:r>
              <a:rPr sz="1400" spc="-160"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0" dirty="0">
                <a:solidFill>
                  <a:srgbClr val="595959"/>
                </a:solidFill>
                <a:latin typeface="Tahoma"/>
                <a:cs typeface="Tahoma"/>
              </a:rPr>
              <a:t> </a:t>
            </a:r>
            <a:r>
              <a:rPr sz="1400" spc="10" dirty="0">
                <a:solidFill>
                  <a:srgbClr val="595959"/>
                </a:solidFill>
                <a:latin typeface="Tahoma"/>
                <a:cs typeface="Tahoma"/>
              </a:rPr>
              <a:t>is</a:t>
            </a:r>
            <a:r>
              <a:rPr sz="1400" spc="-160" dirty="0">
                <a:solidFill>
                  <a:srgbClr val="595959"/>
                </a:solidFill>
                <a:latin typeface="Tahoma"/>
                <a:cs typeface="Tahoma"/>
              </a:rPr>
              <a:t> </a:t>
            </a:r>
            <a:r>
              <a:rPr sz="1400" spc="-10" dirty="0">
                <a:solidFill>
                  <a:srgbClr val="595959"/>
                </a:solidFill>
                <a:latin typeface="Tahoma"/>
                <a:cs typeface="Tahoma"/>
              </a:rPr>
              <a:t>enough</a:t>
            </a:r>
            <a:r>
              <a:rPr sz="1400" spc="-165" dirty="0">
                <a:solidFill>
                  <a:srgbClr val="595959"/>
                </a:solidFill>
                <a:latin typeface="Tahoma"/>
                <a:cs typeface="Tahoma"/>
              </a:rPr>
              <a:t> </a:t>
            </a:r>
            <a:r>
              <a:rPr sz="1400" spc="30" dirty="0">
                <a:solidFill>
                  <a:srgbClr val="595959"/>
                </a:solidFill>
                <a:latin typeface="Tahoma"/>
                <a:cs typeface="Tahoma"/>
              </a:rPr>
              <a:t>for</a:t>
            </a:r>
            <a:r>
              <a:rPr sz="1400" spc="-160" dirty="0">
                <a:solidFill>
                  <a:srgbClr val="595959"/>
                </a:solidFill>
                <a:latin typeface="Tahoma"/>
                <a:cs typeface="Tahoma"/>
              </a:rPr>
              <a:t> </a:t>
            </a:r>
            <a:r>
              <a:rPr sz="1400" spc="10" dirty="0">
                <a:solidFill>
                  <a:srgbClr val="595959"/>
                </a:solidFill>
                <a:latin typeface="Tahoma"/>
                <a:cs typeface="Tahoma"/>
              </a:rPr>
              <a:t>client/server</a:t>
            </a:r>
            <a:r>
              <a:rPr sz="1400" spc="-165" dirty="0">
                <a:solidFill>
                  <a:srgbClr val="595959"/>
                </a:solidFill>
                <a:latin typeface="Tahoma"/>
                <a:cs typeface="Tahoma"/>
              </a:rPr>
              <a:t> </a:t>
            </a:r>
            <a:r>
              <a:rPr sz="1400" spc="5" dirty="0">
                <a:solidFill>
                  <a:srgbClr val="595959"/>
                </a:solidFill>
                <a:latin typeface="Tahoma"/>
                <a:cs typeface="Tahoma"/>
              </a:rPr>
              <a:t>communication</a:t>
            </a:r>
            <a:r>
              <a:rPr sz="1400" spc="-160" dirty="0">
                <a:solidFill>
                  <a:srgbClr val="595959"/>
                </a:solidFill>
                <a:latin typeface="Tahoma"/>
                <a:cs typeface="Tahoma"/>
              </a:rPr>
              <a:t> </a:t>
            </a:r>
            <a:r>
              <a:rPr sz="1400" spc="-10" dirty="0">
                <a:solidFill>
                  <a:srgbClr val="595959"/>
                </a:solidFill>
                <a:latin typeface="Tahoma"/>
                <a:cs typeface="Tahoma"/>
              </a:rPr>
              <a:t>even</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concurrent </a:t>
            </a:r>
            <a:r>
              <a:rPr sz="1400" spc="-420" dirty="0">
                <a:solidFill>
                  <a:srgbClr val="595959"/>
                </a:solidFill>
                <a:latin typeface="Tahoma"/>
                <a:cs typeface="Tahoma"/>
              </a:rPr>
              <a:t> </a:t>
            </a:r>
            <a:r>
              <a:rPr sz="1400" spc="5" dirty="0">
                <a:solidFill>
                  <a:srgbClr val="595959"/>
                </a:solidFill>
                <a:latin typeface="Tahoma"/>
                <a:cs typeface="Tahoma"/>
              </a:rPr>
              <a:t>requests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You</a:t>
            </a:r>
            <a:r>
              <a:rPr sz="1400" spc="-170" dirty="0">
                <a:solidFill>
                  <a:srgbClr val="595959"/>
                </a:solidFill>
                <a:latin typeface="Tahoma"/>
                <a:cs typeface="Tahoma"/>
              </a:rPr>
              <a:t> </a:t>
            </a:r>
            <a:r>
              <a:rPr sz="1400" spc="-10" dirty="0">
                <a:solidFill>
                  <a:srgbClr val="595959"/>
                </a:solidFill>
                <a:latin typeface="Tahoma"/>
                <a:cs typeface="Tahoma"/>
              </a:rPr>
              <a:t>can</a:t>
            </a:r>
            <a:r>
              <a:rPr sz="1400" spc="-165"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15" dirty="0">
                <a:solidFill>
                  <a:srgbClr val="595959"/>
                </a:solidFill>
                <a:latin typeface="Tahoma"/>
                <a:cs typeface="Tahoma"/>
              </a:rPr>
              <a:t>create</a:t>
            </a:r>
            <a:r>
              <a:rPr sz="1400" spc="-165" dirty="0">
                <a:solidFill>
                  <a:srgbClr val="595959"/>
                </a:solidFill>
                <a:latin typeface="Tahoma"/>
                <a:cs typeface="Tahoma"/>
              </a:rPr>
              <a:t> </a:t>
            </a:r>
            <a:r>
              <a:rPr sz="1400" spc="10" dirty="0">
                <a:solidFill>
                  <a:srgbClr val="595959"/>
                </a:solidFill>
                <a:latin typeface="Tahoma"/>
                <a:cs typeface="Tahoma"/>
              </a:rPr>
              <a:t>more</a:t>
            </a:r>
            <a:r>
              <a:rPr sz="1400" spc="-170" dirty="0">
                <a:solidFill>
                  <a:srgbClr val="595959"/>
                </a:solidFill>
                <a:latin typeface="Tahoma"/>
                <a:cs typeface="Tahoma"/>
              </a:rPr>
              <a:t> </a:t>
            </a:r>
            <a:r>
              <a:rPr sz="1400" spc="-5" dirty="0">
                <a:solidFill>
                  <a:srgbClr val="595959"/>
                </a:solidFill>
                <a:latin typeface="Tahoma"/>
                <a:cs typeface="Tahoma"/>
              </a:rPr>
              <a:t>channels</a:t>
            </a:r>
            <a:r>
              <a:rPr sz="1400" spc="-165"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but</a:t>
            </a:r>
            <a:r>
              <a:rPr sz="1400" spc="-165"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spc="20" dirty="0">
                <a:solidFill>
                  <a:srgbClr val="595959"/>
                </a:solidFill>
                <a:latin typeface="Tahoma"/>
                <a:cs typeface="Tahoma"/>
              </a:rPr>
              <a:t>really</a:t>
            </a:r>
            <a:r>
              <a:rPr sz="1400" spc="-165" dirty="0">
                <a:solidFill>
                  <a:srgbClr val="595959"/>
                </a:solidFill>
                <a:latin typeface="Tahoma"/>
                <a:cs typeface="Tahoma"/>
              </a:rPr>
              <a:t> </a:t>
            </a:r>
            <a:r>
              <a:rPr sz="1400" dirty="0">
                <a:solidFill>
                  <a:srgbClr val="595959"/>
                </a:solidFill>
                <a:latin typeface="Tahoma"/>
                <a:cs typeface="Tahoma"/>
              </a:rPr>
              <a:t>required.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50" dirty="0">
                <a:solidFill>
                  <a:srgbClr val="595959"/>
                </a:solidFill>
                <a:latin typeface="Tahoma"/>
                <a:cs typeface="Tahoma"/>
              </a:rPr>
              <a:t>e</a:t>
            </a:r>
            <a:r>
              <a:rPr sz="1400" spc="5" dirty="0">
                <a:solidFill>
                  <a:srgbClr val="595959"/>
                </a:solidFill>
                <a:latin typeface="Tahoma"/>
                <a:cs typeface="Tahoma"/>
              </a:rPr>
              <a:t>xpensi</a:t>
            </a:r>
            <a:r>
              <a:rPr sz="1400" spc="-15" dirty="0">
                <a:solidFill>
                  <a:srgbClr val="595959"/>
                </a:solidFill>
                <a:latin typeface="Tahoma"/>
                <a:cs typeface="Tahoma"/>
              </a:rPr>
              <a:t>v</a:t>
            </a:r>
            <a:r>
              <a:rPr sz="1400" spc="-5" dirty="0">
                <a:solidFill>
                  <a:srgbClr val="595959"/>
                </a:solidFill>
                <a:latin typeface="Tahoma"/>
                <a:cs typeface="Tahoma"/>
              </a:rPr>
              <a:t>e</a:t>
            </a:r>
            <a:r>
              <a:rPr sz="1400" spc="-170" dirty="0">
                <a:solidFill>
                  <a:srgbClr val="595959"/>
                </a:solidFill>
                <a:latin typeface="Tahoma"/>
                <a:cs typeface="Tahoma"/>
              </a:rPr>
              <a:t> </a:t>
            </a:r>
            <a:r>
              <a:rPr sz="1400" spc="-10" dirty="0">
                <a:solidFill>
                  <a:srgbClr val="595959"/>
                </a:solidFill>
                <a:latin typeface="Tahoma"/>
                <a:cs typeface="Tahoma"/>
              </a:rPr>
              <a:t>process.</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Close</a:t>
            </a:r>
            <a:r>
              <a:rPr sz="1400" spc="-170" dirty="0">
                <a:solidFill>
                  <a:srgbClr val="595959"/>
                </a:solidFill>
                <a:latin typeface="Tahoma"/>
                <a:cs typeface="Tahoma"/>
              </a:rPr>
              <a:t> </a:t>
            </a:r>
            <a:r>
              <a:rPr sz="1400" spc="5" dirty="0">
                <a:solidFill>
                  <a:srgbClr val="595959"/>
                </a:solidFill>
                <a:latin typeface="Tahoma"/>
                <a:cs typeface="Tahoma"/>
              </a:rPr>
              <a:t>when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dirty="0">
                <a:solidFill>
                  <a:srgbClr val="595959"/>
                </a:solidFill>
                <a:latin typeface="Tahoma"/>
                <a:cs typeface="Tahoma"/>
              </a:rPr>
              <a:t>shuts</a:t>
            </a:r>
            <a:r>
              <a:rPr sz="1400" spc="-170" dirty="0">
                <a:solidFill>
                  <a:srgbClr val="595959"/>
                </a:solidFill>
                <a:latin typeface="Tahoma"/>
                <a:cs typeface="Tahoma"/>
              </a:rPr>
              <a:t> </a:t>
            </a:r>
            <a:r>
              <a:rPr sz="1400" spc="10" dirty="0">
                <a:solidFill>
                  <a:srgbClr val="595959"/>
                </a:solidFill>
                <a:latin typeface="Tahoma"/>
                <a:cs typeface="Tahoma"/>
              </a:rPr>
              <a:t>down</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Thread</a:t>
            </a:r>
            <a:r>
              <a:rPr sz="1400" spc="-170" dirty="0">
                <a:solidFill>
                  <a:srgbClr val="595959"/>
                </a:solidFill>
                <a:latin typeface="Tahoma"/>
                <a:cs typeface="Tahoma"/>
              </a:rPr>
              <a:t> </a:t>
            </a:r>
            <a:r>
              <a:rPr sz="1400" spc="-5" dirty="0">
                <a:solidFill>
                  <a:srgbClr val="595959"/>
                </a:solidFill>
                <a:latin typeface="Tahoma"/>
                <a:cs typeface="Tahoma"/>
              </a:rPr>
              <a:t>safe!</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shared</a:t>
            </a:r>
            <a:r>
              <a:rPr sz="1400" spc="-170" dirty="0">
                <a:solidFill>
                  <a:srgbClr val="595959"/>
                </a:solidFill>
                <a:latin typeface="Tahoma"/>
                <a:cs typeface="Tahoma"/>
              </a:rPr>
              <a:t> </a:t>
            </a:r>
            <a:r>
              <a:rPr sz="1400" spc="30" dirty="0">
                <a:solidFill>
                  <a:srgbClr val="595959"/>
                </a:solidFill>
                <a:latin typeface="Tahoma"/>
                <a:cs typeface="Tahoma"/>
              </a:rPr>
              <a:t>with</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5" dirty="0">
                <a:solidFill>
                  <a:srgbClr val="595959"/>
                </a:solidFill>
                <a:latin typeface="Tahoma"/>
                <a:cs typeface="Tahoma"/>
              </a:rPr>
              <a:t>stubs</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endParaRPr sz="1400">
              <a:latin typeface="Tahoma"/>
              <a:cs typeface="Tahom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6203315" cy="1305486"/>
          </a:xfrm>
          <a:prstGeom prst="rect">
            <a:avLst/>
          </a:prstGeom>
        </p:spPr>
        <p:txBody>
          <a:bodyPr vert="horz" wrap="square" lIns="0" tIns="12700" rIns="0" bIns="0" rtlCol="0">
            <a:spAutoFit/>
          </a:bodyPr>
          <a:lstStyle/>
          <a:p>
            <a:pPr marL="12700">
              <a:lnSpc>
                <a:spcPct val="100000"/>
              </a:lnSpc>
              <a:spcBef>
                <a:spcPts val="100"/>
              </a:spcBef>
            </a:pPr>
            <a:r>
              <a:rPr spc="310" dirty="0" err="1"/>
              <a:t>gRPC</a:t>
            </a:r>
            <a:r>
              <a:rPr spc="-260" dirty="0"/>
              <a:t> </a:t>
            </a:r>
            <a:r>
              <a:rPr lang="en-US" spc="210" dirty="0" smtClean="0"/>
              <a:t>–</a:t>
            </a:r>
            <a:r>
              <a:rPr spc="-385" dirty="0" smtClean="0"/>
              <a:t> </a:t>
            </a:r>
            <a:r>
              <a:rPr lang="en-US" spc="-385" dirty="0" smtClean="0"/>
              <a:t>some </a:t>
            </a:r>
            <a:r>
              <a:rPr lang="en-US" spc="100" dirty="0"/>
              <a:t>a</a:t>
            </a:r>
            <a:r>
              <a:rPr spc="265" dirty="0" smtClean="0"/>
              <a:t>d</a:t>
            </a:r>
            <a:r>
              <a:rPr spc="40" dirty="0" smtClean="0"/>
              <a:t>v</a:t>
            </a:r>
            <a:r>
              <a:rPr spc="150" dirty="0" smtClean="0"/>
              <a:t>an</a:t>
            </a:r>
            <a:r>
              <a:rPr spc="120" dirty="0" smtClean="0"/>
              <a:t>c</a:t>
            </a:r>
            <a:r>
              <a:rPr spc="185" dirty="0" smtClean="0"/>
              <a:t>ed</a:t>
            </a:r>
            <a:r>
              <a:rPr spc="-375" dirty="0" smtClean="0"/>
              <a:t> </a:t>
            </a:r>
            <a:r>
              <a:rPr spc="-390" dirty="0"/>
              <a:t>T</a:t>
            </a:r>
            <a:r>
              <a:rPr spc="135" dirty="0"/>
              <a:t>opics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060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70" dirty="0"/>
              <a:t>Deadline</a:t>
            </a:r>
            <a:endParaRPr sz="2600"/>
          </a:p>
        </p:txBody>
      </p:sp>
      <p:sp>
        <p:nvSpPr>
          <p:cNvPr id="3" name="object 3"/>
          <p:cNvSpPr txBox="1"/>
          <p:nvPr/>
        </p:nvSpPr>
        <p:spPr>
          <a:xfrm>
            <a:off x="906571" y="1593446"/>
            <a:ext cx="3279775"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10" dirty="0">
                <a:solidFill>
                  <a:srgbClr val="595959"/>
                </a:solidFill>
                <a:latin typeface="Tahoma"/>
                <a:cs typeface="Tahoma"/>
              </a:rPr>
              <a:t>Timeout</a:t>
            </a:r>
            <a:r>
              <a:rPr sz="1600" spc="-195" dirty="0">
                <a:solidFill>
                  <a:srgbClr val="595959"/>
                </a:solidFill>
                <a:latin typeface="Tahoma"/>
                <a:cs typeface="Tahoma"/>
              </a:rPr>
              <a:t> </a:t>
            </a:r>
            <a:r>
              <a:rPr sz="1600" spc="35" dirty="0">
                <a:solidFill>
                  <a:srgbClr val="595959"/>
                </a:solidFill>
                <a:latin typeface="Tahoma"/>
                <a:cs typeface="Tahoma"/>
              </a:rPr>
              <a:t>for</a:t>
            </a:r>
            <a:r>
              <a:rPr sz="1600" spc="-195" dirty="0">
                <a:solidFill>
                  <a:srgbClr val="595959"/>
                </a:solidFill>
                <a:latin typeface="Tahoma"/>
                <a:cs typeface="Tahoma"/>
              </a:rPr>
              <a:t> </a:t>
            </a:r>
            <a:r>
              <a:rPr sz="1600" spc="-20" dirty="0">
                <a:solidFill>
                  <a:srgbClr val="595959"/>
                </a:solidFill>
                <a:latin typeface="Tahoma"/>
                <a:cs typeface="Tahoma"/>
              </a:rPr>
              <a:t>an</a:t>
            </a:r>
            <a:r>
              <a:rPr sz="1600" spc="-195" dirty="0">
                <a:solidFill>
                  <a:srgbClr val="595959"/>
                </a:solidFill>
                <a:latin typeface="Tahoma"/>
                <a:cs typeface="Tahoma"/>
              </a:rPr>
              <a:t> </a:t>
            </a:r>
            <a:r>
              <a:rPr sz="1600" spc="85" dirty="0">
                <a:solidFill>
                  <a:srgbClr val="595959"/>
                </a:solidFill>
                <a:latin typeface="Tahoma"/>
                <a:cs typeface="Tahoma"/>
              </a:rPr>
              <a:t>RPC</a:t>
            </a:r>
            <a:r>
              <a:rPr sz="1600" spc="-195" dirty="0">
                <a:solidFill>
                  <a:srgbClr val="595959"/>
                </a:solidFill>
                <a:latin typeface="Tahoma"/>
                <a:cs typeface="Tahoma"/>
              </a:rPr>
              <a:t> </a:t>
            </a:r>
            <a:r>
              <a:rPr sz="1600" spc="40" dirty="0">
                <a:solidFill>
                  <a:srgbClr val="595959"/>
                </a:solidFill>
                <a:latin typeface="Tahoma"/>
                <a:cs typeface="Tahoma"/>
              </a:rPr>
              <a:t>to</a:t>
            </a:r>
            <a:r>
              <a:rPr sz="1600" spc="-195" dirty="0">
                <a:solidFill>
                  <a:srgbClr val="595959"/>
                </a:solidFill>
                <a:latin typeface="Tahoma"/>
                <a:cs typeface="Tahoma"/>
              </a:rPr>
              <a:t> </a:t>
            </a:r>
            <a:r>
              <a:rPr sz="1600" spc="10" dirty="0">
                <a:solidFill>
                  <a:srgbClr val="595959"/>
                </a:solidFill>
                <a:latin typeface="Tahoma"/>
                <a:cs typeface="Tahoma"/>
              </a:rPr>
              <a:t>complete!</a:t>
            </a:r>
            <a:endParaRPr sz="1600">
              <a:latin typeface="Tahoma"/>
              <a:cs typeface="Tahoma"/>
            </a:endParaRPr>
          </a:p>
        </p:txBody>
      </p:sp>
      <p:grpSp>
        <p:nvGrpSpPr>
          <p:cNvPr id="4" name="object 4"/>
          <p:cNvGrpSpPr/>
          <p:nvPr/>
        </p:nvGrpSpPr>
        <p:grpSpPr>
          <a:xfrm>
            <a:off x="2243825" y="1584237"/>
            <a:ext cx="4656455" cy="3062605"/>
            <a:chOff x="2243825" y="1584237"/>
            <a:chExt cx="4656455" cy="3062605"/>
          </a:xfrm>
        </p:grpSpPr>
        <p:sp>
          <p:nvSpPr>
            <p:cNvPr id="5" name="object 5"/>
            <p:cNvSpPr/>
            <p:nvPr/>
          </p:nvSpPr>
          <p:spPr>
            <a:xfrm>
              <a:off x="2248587" y="2606600"/>
              <a:ext cx="509270" cy="1017905"/>
            </a:xfrm>
            <a:custGeom>
              <a:avLst/>
              <a:gdLst/>
              <a:ahLst/>
              <a:cxnLst/>
              <a:rect l="l" t="t" r="r" b="b"/>
              <a:pathLst>
                <a:path w="509269"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6" name="object 6"/>
            <p:cNvSpPr/>
            <p:nvPr/>
          </p:nvSpPr>
          <p:spPr>
            <a:xfrm>
              <a:off x="2248587" y="2606600"/>
              <a:ext cx="2096770" cy="1017905"/>
            </a:xfrm>
            <a:custGeom>
              <a:avLst/>
              <a:gdLst/>
              <a:ahLst/>
              <a:cxnLst/>
              <a:rect l="l" t="t" r="r" b="b"/>
              <a:pathLst>
                <a:path w="2096770" h="1017904">
                  <a:moveTo>
                    <a:pt x="0" y="0"/>
                  </a:moveTo>
                  <a:lnTo>
                    <a:pt x="508799" y="0"/>
                  </a:lnTo>
                  <a:lnTo>
                    <a:pt x="508799" y="1017599"/>
                  </a:lnTo>
                  <a:lnTo>
                    <a:pt x="0" y="1017599"/>
                  </a:lnTo>
                  <a:lnTo>
                    <a:pt x="0" y="0"/>
                  </a:lnTo>
                  <a:close/>
                </a:path>
                <a:path w="2096770" h="1017904">
                  <a:moveTo>
                    <a:pt x="508799" y="508799"/>
                  </a:moveTo>
                  <a:lnTo>
                    <a:pt x="2096549" y="508799"/>
                  </a:lnTo>
                </a:path>
              </a:pathLst>
            </a:custGeom>
            <a:ln w="9524">
              <a:solidFill>
                <a:srgbClr val="1A1A1A"/>
              </a:solidFill>
            </a:ln>
          </p:spPr>
          <p:txBody>
            <a:bodyPr wrap="square" lIns="0" tIns="0" rIns="0" bIns="0" rtlCol="0"/>
            <a:lstStyle/>
            <a:p>
              <a:endParaRPr/>
            </a:p>
          </p:txBody>
        </p:sp>
        <p:sp>
          <p:nvSpPr>
            <p:cNvPr id="7" name="object 7"/>
            <p:cNvSpPr/>
            <p:nvPr/>
          </p:nvSpPr>
          <p:spPr>
            <a:xfrm>
              <a:off x="4402137" y="26066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8" name="object 8"/>
            <p:cNvSpPr/>
            <p:nvPr/>
          </p:nvSpPr>
          <p:spPr>
            <a:xfrm>
              <a:off x="4402137" y="2606600"/>
              <a:ext cx="509270" cy="1017905"/>
            </a:xfrm>
            <a:custGeom>
              <a:avLst/>
              <a:gdLst/>
              <a:ahLst/>
              <a:cxnLst/>
              <a:rect l="l" t="t" r="r" b="b"/>
              <a:pathLst>
                <a:path w="509270" h="1017904">
                  <a:moveTo>
                    <a:pt x="0" y="0"/>
                  </a:moveTo>
                  <a:lnTo>
                    <a:pt x="508799" y="0"/>
                  </a:lnTo>
                  <a:lnTo>
                    <a:pt x="508799" y="1017599"/>
                  </a:lnTo>
                  <a:lnTo>
                    <a:pt x="0" y="1017599"/>
                  </a:lnTo>
                  <a:lnTo>
                    <a:pt x="0" y="0"/>
                  </a:lnTo>
                  <a:close/>
                </a:path>
              </a:pathLst>
            </a:custGeom>
            <a:ln w="9524">
              <a:solidFill>
                <a:srgbClr val="1A1A1A"/>
              </a:solidFill>
            </a:ln>
          </p:spPr>
          <p:txBody>
            <a:bodyPr wrap="square" lIns="0" tIns="0" rIns="0" bIns="0" rtlCol="0"/>
            <a:lstStyle/>
            <a:p>
              <a:endParaRPr/>
            </a:p>
          </p:txBody>
        </p:sp>
        <p:sp>
          <p:nvSpPr>
            <p:cNvPr id="9" name="object 9"/>
            <p:cNvSpPr/>
            <p:nvPr/>
          </p:nvSpPr>
          <p:spPr>
            <a:xfrm>
              <a:off x="6386612" y="1589000"/>
              <a:ext cx="509270" cy="1017905"/>
            </a:xfrm>
            <a:custGeom>
              <a:avLst/>
              <a:gdLst/>
              <a:ahLst/>
              <a:cxnLst/>
              <a:rect l="l" t="t" r="r" b="b"/>
              <a:pathLst>
                <a:path w="509270" h="1017905">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0" name="object 10"/>
            <p:cNvSpPr/>
            <p:nvPr/>
          </p:nvSpPr>
          <p:spPr>
            <a:xfrm>
              <a:off x="4910937" y="1589000"/>
              <a:ext cx="1985010" cy="1526540"/>
            </a:xfrm>
            <a:custGeom>
              <a:avLst/>
              <a:gdLst/>
              <a:ahLst/>
              <a:cxnLst/>
              <a:rect l="l" t="t" r="r" b="b"/>
              <a:pathLst>
                <a:path w="1985009" h="1526539">
                  <a:moveTo>
                    <a:pt x="1475674" y="0"/>
                  </a:moveTo>
                  <a:lnTo>
                    <a:pt x="1984474" y="0"/>
                  </a:lnTo>
                  <a:lnTo>
                    <a:pt x="1984474" y="1017599"/>
                  </a:lnTo>
                  <a:lnTo>
                    <a:pt x="1475674" y="1017599"/>
                  </a:lnTo>
                  <a:lnTo>
                    <a:pt x="1475674" y="0"/>
                  </a:lnTo>
                  <a:close/>
                </a:path>
                <a:path w="1985009" h="1526539">
                  <a:moveTo>
                    <a:pt x="0" y="1526399"/>
                  </a:moveTo>
                  <a:lnTo>
                    <a:pt x="737834" y="1526399"/>
                  </a:lnTo>
                  <a:lnTo>
                    <a:pt x="737834" y="508799"/>
                  </a:lnTo>
                  <a:lnTo>
                    <a:pt x="1443056" y="508799"/>
                  </a:lnTo>
                </a:path>
              </a:pathLst>
            </a:custGeom>
            <a:ln w="9524">
              <a:solidFill>
                <a:srgbClr val="1A1A1A"/>
              </a:solidFill>
            </a:ln>
          </p:spPr>
          <p:txBody>
            <a:bodyPr wrap="square" lIns="0" tIns="0" rIns="0" bIns="0" rtlCol="0"/>
            <a:lstStyle/>
            <a:p>
              <a:endParaRPr/>
            </a:p>
          </p:txBody>
        </p:sp>
        <p:sp>
          <p:nvSpPr>
            <p:cNvPr id="11" name="object 11"/>
            <p:cNvSpPr/>
            <p:nvPr/>
          </p:nvSpPr>
          <p:spPr>
            <a:xfrm>
              <a:off x="6343282" y="20870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2" name="object 12"/>
            <p:cNvSpPr/>
            <p:nvPr/>
          </p:nvSpPr>
          <p:spPr>
            <a:xfrm>
              <a:off x="6343282" y="20870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3" name="object 13"/>
            <p:cNvSpPr/>
            <p:nvPr/>
          </p:nvSpPr>
          <p:spPr>
            <a:xfrm>
              <a:off x="6386612" y="36242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4" name="object 14"/>
            <p:cNvSpPr/>
            <p:nvPr/>
          </p:nvSpPr>
          <p:spPr>
            <a:xfrm>
              <a:off x="4910937" y="3115399"/>
              <a:ext cx="1985010" cy="1526540"/>
            </a:xfrm>
            <a:custGeom>
              <a:avLst/>
              <a:gdLst/>
              <a:ahLst/>
              <a:cxnLst/>
              <a:rect l="l" t="t" r="r" b="b"/>
              <a:pathLst>
                <a:path w="1985009" h="1526539">
                  <a:moveTo>
                    <a:pt x="1475674" y="508799"/>
                  </a:moveTo>
                  <a:lnTo>
                    <a:pt x="1984474" y="508799"/>
                  </a:lnTo>
                  <a:lnTo>
                    <a:pt x="1984474" y="1526399"/>
                  </a:lnTo>
                  <a:lnTo>
                    <a:pt x="1475674" y="1526399"/>
                  </a:lnTo>
                  <a:lnTo>
                    <a:pt x="1475674" y="508799"/>
                  </a:lnTo>
                  <a:close/>
                </a:path>
                <a:path w="1985009" h="1526539">
                  <a:moveTo>
                    <a:pt x="0" y="0"/>
                  </a:moveTo>
                  <a:lnTo>
                    <a:pt x="737834" y="0"/>
                  </a:lnTo>
                  <a:lnTo>
                    <a:pt x="737834" y="1017599"/>
                  </a:lnTo>
                  <a:lnTo>
                    <a:pt x="1443056" y="1017599"/>
                  </a:lnTo>
                </a:path>
              </a:pathLst>
            </a:custGeom>
            <a:ln w="9524">
              <a:solidFill>
                <a:srgbClr val="1A1A1A"/>
              </a:solidFill>
            </a:ln>
          </p:spPr>
          <p:txBody>
            <a:bodyPr wrap="square" lIns="0" tIns="0" rIns="0" bIns="0" rtlCol="0"/>
            <a:lstStyle/>
            <a:p>
              <a:endParaRPr/>
            </a:p>
          </p:txBody>
        </p:sp>
        <p:sp>
          <p:nvSpPr>
            <p:cNvPr id="15" name="object 15"/>
            <p:cNvSpPr/>
            <p:nvPr/>
          </p:nvSpPr>
          <p:spPr>
            <a:xfrm>
              <a:off x="6343282" y="4122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343282" y="4122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345137" y="30996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4345137" y="30996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sp>
        <p:nvSpPr>
          <p:cNvPr id="3" name="object 3"/>
          <p:cNvSpPr txBox="1"/>
          <p:nvPr/>
        </p:nvSpPr>
        <p:spPr>
          <a:xfrm>
            <a:off x="906571" y="1561061"/>
            <a:ext cx="5039360" cy="577850"/>
          </a:xfrm>
          <a:prstGeom prst="rect">
            <a:avLst/>
          </a:prstGeom>
        </p:spPr>
        <p:txBody>
          <a:bodyPr vert="horz" wrap="square" lIns="0" tIns="45085" rIns="0" bIns="0" rtlCol="0">
            <a:spAutoFit/>
          </a:bodyPr>
          <a:lstStyle/>
          <a:p>
            <a:pPr marL="363855" indent="-351790">
              <a:lnSpc>
                <a:spcPct val="100000"/>
              </a:lnSpc>
              <a:spcBef>
                <a:spcPts val="355"/>
              </a:spcBef>
              <a:buFont typeface="Arial MT"/>
              <a:buChar char="●"/>
              <a:tabLst>
                <a:tab pos="363855" algn="l"/>
                <a:tab pos="364490" algn="l"/>
              </a:tabLst>
            </a:pPr>
            <a:r>
              <a:rPr sz="1600" spc="155" dirty="0">
                <a:solidFill>
                  <a:srgbClr val="595959"/>
                </a:solidFill>
                <a:latin typeface="Tahoma"/>
                <a:cs typeface="Tahoma"/>
              </a:rPr>
              <a:t>W</a:t>
            </a:r>
            <a:r>
              <a:rPr sz="1600" spc="-5" dirty="0">
                <a:solidFill>
                  <a:srgbClr val="595959"/>
                </a:solidFill>
                <a:latin typeface="Tahoma"/>
                <a:cs typeface="Tahoma"/>
              </a:rPr>
              <a:t>e</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spc="25" dirty="0">
                <a:solidFill>
                  <a:srgbClr val="595959"/>
                </a:solidFill>
                <a:latin typeface="Tahoma"/>
                <a:cs typeface="Tahoma"/>
              </a:rPr>
              <a:t>intercept</a:t>
            </a:r>
            <a:r>
              <a:rPr sz="1600" spc="-195" dirty="0">
                <a:solidFill>
                  <a:srgbClr val="595959"/>
                </a:solidFill>
                <a:latin typeface="Tahoma"/>
                <a:cs typeface="Tahoma"/>
              </a:rPr>
              <a:t> </a:t>
            </a:r>
            <a:r>
              <a:rPr sz="1600" spc="60" dirty="0">
                <a:solidFill>
                  <a:srgbClr val="595959"/>
                </a:solidFill>
                <a:latin typeface="Tahoma"/>
                <a:cs typeface="Tahoma"/>
              </a:rPr>
              <a:t>RPCs</a:t>
            </a:r>
            <a:r>
              <a:rPr sz="1600" spc="-195" dirty="0">
                <a:solidFill>
                  <a:srgbClr val="595959"/>
                </a:solidFill>
                <a:latin typeface="Tahoma"/>
                <a:cs typeface="Tahoma"/>
              </a:rPr>
              <a:t> </a:t>
            </a:r>
            <a:r>
              <a:rPr sz="1600" spc="20" dirty="0">
                <a:solidFill>
                  <a:srgbClr val="595959"/>
                </a:solidFill>
                <a:latin typeface="Tahoma"/>
                <a:cs typeface="Tahoma"/>
              </a:rPr>
              <a:t>both</a:t>
            </a:r>
            <a:r>
              <a:rPr sz="1600" spc="-195" dirty="0">
                <a:solidFill>
                  <a:srgbClr val="595959"/>
                </a:solidFill>
                <a:latin typeface="Tahoma"/>
                <a:cs typeface="Tahoma"/>
              </a:rPr>
              <a:t> </a:t>
            </a:r>
            <a:r>
              <a:rPr sz="1600" spc="15" dirty="0">
                <a:solidFill>
                  <a:srgbClr val="595959"/>
                </a:solidFill>
                <a:latin typeface="Tahoma"/>
                <a:cs typeface="Tahoma"/>
              </a:rPr>
              <a:t>at</a:t>
            </a:r>
            <a:r>
              <a:rPr sz="1600" spc="-195" dirty="0">
                <a:solidFill>
                  <a:srgbClr val="595959"/>
                </a:solidFill>
                <a:latin typeface="Tahoma"/>
                <a:cs typeface="Tahoma"/>
              </a:rPr>
              <a:t> </a:t>
            </a:r>
            <a:r>
              <a:rPr sz="1600" spc="25" dirty="0">
                <a:solidFill>
                  <a:srgbClr val="595959"/>
                </a:solidFill>
                <a:latin typeface="Tahoma"/>
                <a:cs typeface="Tahoma"/>
              </a:rPr>
              <a:t>client</a:t>
            </a:r>
            <a:r>
              <a:rPr sz="1600" spc="-195" dirty="0">
                <a:solidFill>
                  <a:srgbClr val="595959"/>
                </a:solidFill>
                <a:latin typeface="Tahoma"/>
                <a:cs typeface="Tahoma"/>
              </a:rPr>
              <a:t> </a:t>
            </a:r>
            <a:r>
              <a:rPr sz="1600" spc="-10" dirty="0">
                <a:solidFill>
                  <a:srgbClr val="595959"/>
                </a:solidFill>
                <a:latin typeface="Tahoma"/>
                <a:cs typeface="Tahoma"/>
              </a:rPr>
              <a:t>and</a:t>
            </a:r>
            <a:r>
              <a:rPr sz="1600" spc="-195" dirty="0">
                <a:solidFill>
                  <a:srgbClr val="595959"/>
                </a:solidFill>
                <a:latin typeface="Tahoma"/>
                <a:cs typeface="Tahoma"/>
              </a:rPr>
              <a:t> </a:t>
            </a:r>
            <a:r>
              <a:rPr sz="1600" spc="15" dirty="0">
                <a:solidFill>
                  <a:srgbClr val="595959"/>
                </a:solidFill>
                <a:latin typeface="Tahoma"/>
                <a:cs typeface="Tahoma"/>
              </a:rPr>
              <a:t>ser</a:t>
            </a:r>
            <a:r>
              <a:rPr sz="1600" spc="-10" dirty="0">
                <a:solidFill>
                  <a:srgbClr val="595959"/>
                </a:solidFill>
                <a:latin typeface="Tahoma"/>
                <a:cs typeface="Tahoma"/>
              </a:rPr>
              <a:t>v</a:t>
            </a:r>
            <a:r>
              <a:rPr sz="1600" spc="30" dirty="0">
                <a:solidFill>
                  <a:srgbClr val="595959"/>
                </a:solidFill>
                <a:latin typeface="Tahoma"/>
                <a:cs typeface="Tahoma"/>
              </a:rPr>
              <a:t>er</a:t>
            </a:r>
            <a:r>
              <a:rPr sz="1600" spc="-195" dirty="0">
                <a:solidFill>
                  <a:srgbClr val="595959"/>
                </a:solidFill>
                <a:latin typeface="Tahoma"/>
                <a:cs typeface="Tahoma"/>
              </a:rPr>
              <a:t> </a:t>
            </a:r>
            <a:r>
              <a:rPr sz="1600" spc="-25" dirty="0">
                <a:solidFill>
                  <a:srgbClr val="595959"/>
                </a:solidFill>
                <a:latin typeface="Tahoma"/>
                <a:cs typeface="Tahoma"/>
              </a:rPr>
              <a:t>side.</a:t>
            </a:r>
            <a:endParaRPr sz="1600">
              <a:latin typeface="Tahoma"/>
              <a:cs typeface="Tahoma"/>
            </a:endParaRPr>
          </a:p>
          <a:p>
            <a:pPr marL="363855" indent="-351790">
              <a:lnSpc>
                <a:spcPct val="100000"/>
              </a:lnSpc>
              <a:spcBef>
                <a:spcPts val="254"/>
              </a:spcBef>
              <a:buFont typeface="Arial MT"/>
              <a:buChar char="●"/>
              <a:tabLst>
                <a:tab pos="363855" algn="l"/>
                <a:tab pos="364490" algn="l"/>
              </a:tabLst>
            </a:pPr>
            <a:r>
              <a:rPr sz="1600" spc="-165" dirty="0">
                <a:solidFill>
                  <a:srgbClr val="595959"/>
                </a:solidFill>
                <a:latin typeface="Tahoma"/>
                <a:cs typeface="Tahoma"/>
              </a:rPr>
              <a:t>T</a:t>
            </a:r>
            <a:r>
              <a:rPr sz="1600" spc="20" dirty="0">
                <a:solidFill>
                  <a:srgbClr val="595959"/>
                </a:solidFill>
                <a:latin typeface="Tahoma"/>
                <a:cs typeface="Tahoma"/>
              </a:rPr>
              <a:t>o</a:t>
            </a:r>
            <a:r>
              <a:rPr sz="1600" spc="-195" dirty="0">
                <a:solidFill>
                  <a:srgbClr val="595959"/>
                </a:solidFill>
                <a:latin typeface="Tahoma"/>
                <a:cs typeface="Tahoma"/>
              </a:rPr>
              <a:t> </a:t>
            </a:r>
            <a:r>
              <a:rPr sz="1600" dirty="0">
                <a:solidFill>
                  <a:srgbClr val="595959"/>
                </a:solidFill>
                <a:latin typeface="Tahoma"/>
                <a:cs typeface="Tahoma"/>
              </a:rPr>
              <a:t>handle</a:t>
            </a:r>
            <a:r>
              <a:rPr sz="1600" spc="-195" dirty="0">
                <a:solidFill>
                  <a:srgbClr val="595959"/>
                </a:solidFill>
                <a:latin typeface="Tahoma"/>
                <a:cs typeface="Tahoma"/>
              </a:rPr>
              <a:t> </a:t>
            </a:r>
            <a:r>
              <a:rPr sz="1600" spc="20" dirty="0">
                <a:solidFill>
                  <a:srgbClr val="595959"/>
                </a:solidFill>
                <a:latin typeface="Tahoma"/>
                <a:cs typeface="Tahoma"/>
              </a:rPr>
              <a:t>Cross-cutting</a:t>
            </a:r>
            <a:r>
              <a:rPr sz="1600" spc="-195" dirty="0">
                <a:solidFill>
                  <a:srgbClr val="595959"/>
                </a:solidFill>
                <a:latin typeface="Tahoma"/>
                <a:cs typeface="Tahoma"/>
              </a:rPr>
              <a:t> </a:t>
            </a:r>
            <a:r>
              <a:rPr sz="1600" spc="25" dirty="0">
                <a:solidFill>
                  <a:srgbClr val="595959"/>
                </a:solidFill>
                <a:latin typeface="Tahoma"/>
                <a:cs typeface="Tahoma"/>
              </a:rPr>
              <a:t>Concerns</a:t>
            </a:r>
            <a:endParaRPr sz="1600">
              <a:latin typeface="Tahoma"/>
              <a:cs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5216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5" dirty="0"/>
              <a:t>2:</a:t>
            </a:r>
            <a:r>
              <a:rPr sz="2600" spc="-160" dirty="0"/>
              <a:t> </a:t>
            </a:r>
            <a:r>
              <a:rPr sz="2600" spc="130" dirty="0"/>
              <a:t>H</a:t>
            </a:r>
            <a:r>
              <a:rPr sz="2600" spc="75" dirty="0"/>
              <a:t>eaders</a:t>
            </a:r>
            <a:endParaRPr sz="2600"/>
          </a:p>
        </p:txBody>
      </p:sp>
      <p:sp>
        <p:nvSpPr>
          <p:cNvPr id="3" name="object 3"/>
          <p:cNvSpPr txBox="1"/>
          <p:nvPr/>
        </p:nvSpPr>
        <p:spPr>
          <a:xfrm>
            <a:off x="888468" y="1708148"/>
            <a:ext cx="342011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stateless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Headers</a:t>
            </a:r>
            <a:r>
              <a:rPr sz="1400" spc="-170" dirty="0">
                <a:solidFill>
                  <a:srgbClr val="595959"/>
                </a:solidFill>
                <a:latin typeface="Tahoma"/>
                <a:cs typeface="Tahoma"/>
              </a:rPr>
              <a:t> </a:t>
            </a:r>
            <a:r>
              <a:rPr sz="1400" spc="10" dirty="0">
                <a:solidFill>
                  <a:srgbClr val="595959"/>
                </a:solidFill>
                <a:latin typeface="Tahoma"/>
                <a:cs typeface="Tahoma"/>
              </a:rPr>
              <a:t>are</a:t>
            </a:r>
            <a:r>
              <a:rPr sz="1400" spc="-170" dirty="0">
                <a:solidFill>
                  <a:srgbClr val="595959"/>
                </a:solidFill>
                <a:latin typeface="Tahoma"/>
                <a:cs typeface="Tahoma"/>
              </a:rPr>
              <a:t> </a:t>
            </a:r>
            <a:r>
              <a:rPr sz="1400" spc="5" dirty="0">
                <a:solidFill>
                  <a:srgbClr val="595959"/>
                </a:solidFill>
                <a:latin typeface="Tahoma"/>
                <a:cs typeface="Tahoma"/>
              </a:rPr>
              <a:t>sent</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25" dirty="0">
                <a:solidFill>
                  <a:srgbClr val="595959"/>
                </a:solidFill>
                <a:latin typeface="Tahoma"/>
                <a:cs typeface="Tahoma"/>
              </a:rPr>
              <a:t>e</a:t>
            </a:r>
            <a:r>
              <a:rPr sz="1400" spc="-5" dirty="0">
                <a:solidFill>
                  <a:srgbClr val="595959"/>
                </a:solidFill>
                <a:latin typeface="Tahoma"/>
                <a:cs typeface="Tahoma"/>
              </a:rPr>
              <a:t>v</a:t>
            </a:r>
            <a:r>
              <a:rPr sz="1400" spc="25" dirty="0">
                <a:solidFill>
                  <a:srgbClr val="595959"/>
                </a:solidFill>
                <a:latin typeface="Tahoma"/>
                <a:cs typeface="Tahoma"/>
              </a:rPr>
              <a:t>ery</a:t>
            </a:r>
            <a:r>
              <a:rPr sz="1400" spc="-170" dirty="0">
                <a:solidFill>
                  <a:srgbClr val="595959"/>
                </a:solidFill>
                <a:latin typeface="Tahoma"/>
                <a:cs typeface="Tahoma"/>
              </a:rPr>
              <a:t> </a:t>
            </a:r>
            <a:r>
              <a:rPr sz="1400" spc="10" dirty="0">
                <a:solidFill>
                  <a:srgbClr val="595959"/>
                </a:solidFill>
                <a:latin typeface="Tahoma"/>
                <a:cs typeface="Tahoma"/>
              </a:rPr>
              <a:t>request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Carries</a:t>
            </a:r>
            <a:r>
              <a:rPr sz="1400" spc="-170" dirty="0">
                <a:solidFill>
                  <a:srgbClr val="595959"/>
                </a:solidFill>
                <a:latin typeface="Tahoma"/>
                <a:cs typeface="Tahoma"/>
              </a:rPr>
              <a:t> </a:t>
            </a:r>
            <a:r>
              <a:rPr sz="1400" spc="20" dirty="0">
                <a:solidFill>
                  <a:srgbClr val="595959"/>
                </a:solidFill>
                <a:latin typeface="Tahoma"/>
                <a:cs typeface="Tahoma"/>
              </a:rPr>
              <a:t>info</a:t>
            </a:r>
            <a:r>
              <a:rPr sz="1400" spc="-170" dirty="0">
                <a:solidFill>
                  <a:srgbClr val="595959"/>
                </a:solidFill>
                <a:latin typeface="Tahoma"/>
                <a:cs typeface="Tahoma"/>
              </a:rPr>
              <a:t> </a:t>
            </a:r>
            <a:r>
              <a:rPr sz="1400" spc="25" dirty="0">
                <a:solidFill>
                  <a:srgbClr val="595959"/>
                </a:solidFill>
                <a:latin typeface="Tahoma"/>
                <a:cs typeface="Tahoma"/>
              </a:rPr>
              <a:t>li</a:t>
            </a:r>
            <a:r>
              <a:rPr sz="1400" spc="1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5" dirty="0">
                <a:solidFill>
                  <a:srgbClr val="595959"/>
                </a:solidFill>
                <a:latin typeface="Tahoma"/>
                <a:cs typeface="Tahoma"/>
              </a:rPr>
              <a:t>Cookie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5" dirty="0">
                <a:solidFill>
                  <a:srgbClr val="595959"/>
                </a:solidFill>
                <a:latin typeface="Tahoma"/>
                <a:cs typeface="Tahoma"/>
              </a:rPr>
              <a:t>Plain</a:t>
            </a:r>
            <a:r>
              <a:rPr sz="1400" spc="-170" dirty="0">
                <a:solidFill>
                  <a:srgbClr val="595959"/>
                </a:solidFill>
                <a:latin typeface="Tahoma"/>
                <a:cs typeface="Tahoma"/>
              </a:rPr>
              <a:t> </a:t>
            </a:r>
            <a:r>
              <a:rPr sz="1400" spc="15" dirty="0">
                <a:solidFill>
                  <a:srgbClr val="595959"/>
                </a:solidFill>
                <a:latin typeface="Tahoma"/>
                <a:cs typeface="Tahoma"/>
              </a:rPr>
              <a:t>t</a:t>
            </a:r>
            <a:r>
              <a:rPr sz="1400" spc="-15" dirty="0">
                <a:solidFill>
                  <a:srgbClr val="595959"/>
                </a:solidFill>
                <a:latin typeface="Tahoma"/>
                <a:cs typeface="Tahoma"/>
              </a:rPr>
              <a:t>e</a:t>
            </a:r>
            <a:r>
              <a:rPr sz="1400" spc="30" dirty="0">
                <a:solidFill>
                  <a:srgbClr val="595959"/>
                </a:solidFill>
                <a:latin typeface="Tahoma"/>
                <a:cs typeface="Tahoma"/>
              </a:rPr>
              <a:t>xt</a:t>
            </a:r>
            <a:r>
              <a:rPr sz="1400" spc="-170" dirty="0">
                <a:solidFill>
                  <a:srgbClr val="595959"/>
                </a:solidFill>
                <a:latin typeface="Tahoma"/>
                <a:cs typeface="Tahoma"/>
              </a:rPr>
              <a:t> </a:t>
            </a:r>
            <a:r>
              <a:rPr sz="1400" spc="-25" dirty="0">
                <a:solidFill>
                  <a:srgbClr val="595959"/>
                </a:solidFill>
                <a:latin typeface="Tahoma"/>
                <a:cs typeface="Tahoma"/>
              </a:rPr>
              <a:t>-</a:t>
            </a:r>
            <a:r>
              <a:rPr sz="1400" spc="100" dirty="0">
                <a:solidFill>
                  <a:srgbClr val="595959"/>
                </a:solidFill>
                <a:latin typeface="Tahoma"/>
                <a:cs typeface="Tahoma"/>
              </a:rPr>
              <a:t> </a:t>
            </a:r>
            <a:r>
              <a:rPr sz="1400" spc="20" dirty="0">
                <a:solidFill>
                  <a:srgbClr val="595959"/>
                </a:solidFill>
                <a:latin typeface="Tahoma"/>
                <a:cs typeface="Tahoma"/>
              </a:rPr>
              <a:t>relati</a:t>
            </a:r>
            <a:r>
              <a:rPr sz="1400" spc="10" dirty="0">
                <a:solidFill>
                  <a:srgbClr val="595959"/>
                </a:solidFill>
                <a:latin typeface="Tahoma"/>
                <a:cs typeface="Tahoma"/>
              </a:rPr>
              <a:t>v</a:t>
            </a:r>
            <a:r>
              <a:rPr sz="1400" spc="15" dirty="0">
                <a:solidFill>
                  <a:srgbClr val="595959"/>
                </a:solidFill>
                <a:latin typeface="Tahoma"/>
                <a:cs typeface="Tahoma"/>
              </a:rPr>
              <a:t>ely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10" dirty="0">
                <a:solidFill>
                  <a:srgbClr val="595959"/>
                </a:solidFill>
                <a:latin typeface="Tahoma"/>
                <a:cs typeface="Tahoma"/>
              </a:rPr>
              <a:t>size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compressed</a:t>
            </a:r>
            <a:endParaRPr sz="1400" dirty="0">
              <a:latin typeface="Tahoma"/>
              <a:cs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7363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5" dirty="0"/>
              <a:t> </a:t>
            </a:r>
            <a:r>
              <a:rPr sz="2600" spc="120" dirty="0"/>
              <a:t>Key/Value</a:t>
            </a:r>
            <a:r>
              <a:rPr sz="2600" spc="-175" dirty="0"/>
              <a:t> </a:t>
            </a:r>
            <a:r>
              <a:rPr sz="2600" spc="25" dirty="0"/>
              <a:t>Pairs</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
        <p:nvSpPr>
          <p:cNvPr id="13" name="object 13"/>
          <p:cNvSpPr txBox="1"/>
          <p:nvPr/>
        </p:nvSpPr>
        <p:spPr>
          <a:xfrm>
            <a:off x="1613275" y="2310138"/>
            <a:ext cx="955675" cy="238760"/>
          </a:xfrm>
          <a:prstGeom prst="rect">
            <a:avLst/>
          </a:prstGeom>
        </p:spPr>
        <p:txBody>
          <a:bodyPr vert="horz" wrap="square" lIns="0" tIns="12700" rIns="0" bIns="0" rtlCol="0">
            <a:spAutoFit/>
          </a:bodyPr>
          <a:lstStyle/>
          <a:p>
            <a:pPr marL="12700">
              <a:lnSpc>
                <a:spcPct val="100000"/>
              </a:lnSpc>
              <a:spcBef>
                <a:spcPts val="100"/>
              </a:spcBef>
            </a:pPr>
            <a:r>
              <a:rPr sz="1400" spc="35" dirty="0">
                <a:latin typeface="Tahoma"/>
                <a:cs typeface="Tahoma"/>
              </a:rPr>
              <a:t>CallOptions</a:t>
            </a:r>
            <a:endParaRPr sz="1400">
              <a:latin typeface="Tahoma"/>
              <a:cs typeface="Tahoma"/>
            </a:endParaRPr>
          </a:p>
        </p:txBody>
      </p:sp>
      <p:grpSp>
        <p:nvGrpSpPr>
          <p:cNvPr id="14" name="object 14"/>
          <p:cNvGrpSpPr/>
          <p:nvPr/>
        </p:nvGrpSpPr>
        <p:grpSpPr>
          <a:xfrm>
            <a:off x="2141787" y="1886662"/>
            <a:ext cx="2517775" cy="1012825"/>
            <a:chOff x="2141787" y="1886662"/>
            <a:chExt cx="2517775" cy="1012825"/>
          </a:xfrm>
        </p:grpSpPr>
        <p:sp>
          <p:nvSpPr>
            <p:cNvPr id="15" name="object 15"/>
            <p:cNvSpPr/>
            <p:nvPr/>
          </p:nvSpPr>
          <p:spPr>
            <a:xfrm>
              <a:off x="2146549" y="2564925"/>
              <a:ext cx="852805" cy="314960"/>
            </a:xfrm>
            <a:custGeom>
              <a:avLst/>
              <a:gdLst/>
              <a:ahLst/>
              <a:cxnLst/>
              <a:rect l="l" t="t" r="r" b="b"/>
              <a:pathLst>
                <a:path w="852805" h="314960">
                  <a:moveTo>
                    <a:pt x="0" y="0"/>
                  </a:moveTo>
                  <a:lnTo>
                    <a:pt x="852387" y="314705"/>
                  </a:lnTo>
                </a:path>
              </a:pathLst>
            </a:custGeom>
            <a:ln w="9524">
              <a:solidFill>
                <a:srgbClr val="1A1A1A"/>
              </a:solidFill>
            </a:ln>
          </p:spPr>
          <p:txBody>
            <a:bodyPr wrap="square" lIns="0" tIns="0" rIns="0" bIns="0" rtlCol="0"/>
            <a:lstStyle/>
            <a:p>
              <a:endParaRPr/>
            </a:p>
          </p:txBody>
        </p:sp>
        <p:sp>
          <p:nvSpPr>
            <p:cNvPr id="16" name="object 16"/>
            <p:cNvSpPr/>
            <p:nvPr/>
          </p:nvSpPr>
          <p:spPr>
            <a:xfrm>
              <a:off x="2993488" y="2864871"/>
              <a:ext cx="46355" cy="29845"/>
            </a:xfrm>
            <a:custGeom>
              <a:avLst/>
              <a:gdLst/>
              <a:ahLst/>
              <a:cxnLst/>
              <a:rect l="l" t="t" r="r" b="b"/>
              <a:pathLst>
                <a:path w="46355" h="29844">
                  <a:moveTo>
                    <a:pt x="45998" y="29730"/>
                  </a:moveTo>
                  <a:lnTo>
                    <a:pt x="0" y="29517"/>
                  </a:lnTo>
                  <a:lnTo>
                    <a:pt x="10898" y="0"/>
                  </a:lnTo>
                  <a:lnTo>
                    <a:pt x="45998" y="29730"/>
                  </a:lnTo>
                  <a:close/>
                </a:path>
              </a:pathLst>
            </a:custGeom>
            <a:solidFill>
              <a:srgbClr val="1A1A1A"/>
            </a:solidFill>
          </p:spPr>
          <p:txBody>
            <a:bodyPr wrap="square" lIns="0" tIns="0" rIns="0" bIns="0" rtlCol="0"/>
            <a:lstStyle/>
            <a:p>
              <a:endParaRPr/>
            </a:p>
          </p:txBody>
        </p:sp>
        <p:sp>
          <p:nvSpPr>
            <p:cNvPr id="17" name="object 17"/>
            <p:cNvSpPr/>
            <p:nvPr/>
          </p:nvSpPr>
          <p:spPr>
            <a:xfrm>
              <a:off x="2993488" y="2864871"/>
              <a:ext cx="46355" cy="29845"/>
            </a:xfrm>
            <a:custGeom>
              <a:avLst/>
              <a:gdLst/>
              <a:ahLst/>
              <a:cxnLst/>
              <a:rect l="l" t="t" r="r" b="b"/>
              <a:pathLst>
                <a:path w="46355" h="29844">
                  <a:moveTo>
                    <a:pt x="0" y="29517"/>
                  </a:moveTo>
                  <a:lnTo>
                    <a:pt x="45998" y="29730"/>
                  </a:lnTo>
                  <a:lnTo>
                    <a:pt x="10898" y="0"/>
                  </a:lnTo>
                  <a:lnTo>
                    <a:pt x="0" y="29517"/>
                  </a:lnTo>
                  <a:close/>
                </a:path>
              </a:pathLst>
            </a:custGeom>
            <a:ln w="9524">
              <a:solidFill>
                <a:srgbClr val="1A1A1A"/>
              </a:solidFill>
            </a:ln>
          </p:spPr>
          <p:txBody>
            <a:bodyPr wrap="square" lIns="0" tIns="0" rIns="0" bIns="0" rtlCol="0"/>
            <a:lstStyle/>
            <a:p>
              <a:endParaRPr/>
            </a:p>
          </p:txBody>
        </p:sp>
        <p:sp>
          <p:nvSpPr>
            <p:cNvPr id="18" name="object 18"/>
            <p:cNvSpPr/>
            <p:nvPr/>
          </p:nvSpPr>
          <p:spPr>
            <a:xfrm>
              <a:off x="4567237" y="18914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9" name="object 19"/>
            <p:cNvSpPr/>
            <p:nvPr/>
          </p:nvSpPr>
          <p:spPr>
            <a:xfrm>
              <a:off x="4552141" y="21849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20" name="object 20"/>
            <p:cNvSpPr/>
            <p:nvPr/>
          </p:nvSpPr>
          <p:spPr>
            <a:xfrm>
              <a:off x="4552141" y="21849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grpSp>
      <p:sp>
        <p:nvSpPr>
          <p:cNvPr id="21" name="object 21"/>
          <p:cNvSpPr txBox="1"/>
          <p:nvPr/>
        </p:nvSpPr>
        <p:spPr>
          <a:xfrm>
            <a:off x="4121375" y="16366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2" name="object 22"/>
          <p:cNvSpPr txBox="1"/>
          <p:nvPr/>
        </p:nvSpPr>
        <p:spPr>
          <a:xfrm>
            <a:off x="6784675" y="2282113"/>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23" name="object 23"/>
          <p:cNvGrpSpPr/>
          <p:nvPr/>
        </p:nvGrpSpPr>
        <p:grpSpPr>
          <a:xfrm>
            <a:off x="6161239" y="2532137"/>
            <a:ext cx="590550" cy="351155"/>
            <a:chOff x="6161239" y="2532137"/>
            <a:chExt cx="590550" cy="351155"/>
          </a:xfrm>
        </p:grpSpPr>
        <p:sp>
          <p:nvSpPr>
            <p:cNvPr id="24" name="object 24"/>
            <p:cNvSpPr/>
            <p:nvPr/>
          </p:nvSpPr>
          <p:spPr>
            <a:xfrm>
              <a:off x="6203257" y="2536899"/>
              <a:ext cx="543560" cy="320040"/>
            </a:xfrm>
            <a:custGeom>
              <a:avLst/>
              <a:gdLst/>
              <a:ahLst/>
              <a:cxnLst/>
              <a:rect l="l" t="t" r="r" b="b"/>
              <a:pathLst>
                <a:path w="543559" h="320039">
                  <a:moveTo>
                    <a:pt x="543242" y="0"/>
                  </a:moveTo>
                  <a:lnTo>
                    <a:pt x="0" y="319619"/>
                  </a:lnTo>
                </a:path>
              </a:pathLst>
            </a:custGeom>
            <a:ln w="9524">
              <a:solidFill>
                <a:srgbClr val="1A1A1A"/>
              </a:solidFill>
            </a:ln>
          </p:spPr>
          <p:txBody>
            <a:bodyPr wrap="square" lIns="0" tIns="0" rIns="0" bIns="0" rtlCol="0"/>
            <a:lstStyle/>
            <a:p>
              <a:endParaRPr/>
            </a:p>
          </p:txBody>
        </p:sp>
        <p:sp>
          <p:nvSpPr>
            <p:cNvPr id="25" name="object 25"/>
            <p:cNvSpPr/>
            <p:nvPr/>
          </p:nvSpPr>
          <p:spPr>
            <a:xfrm>
              <a:off x="6166001" y="2842959"/>
              <a:ext cx="45720" cy="35560"/>
            </a:xfrm>
            <a:custGeom>
              <a:avLst/>
              <a:gdLst/>
              <a:ahLst/>
              <a:cxnLst/>
              <a:rect l="l" t="t" r="r" b="b"/>
              <a:pathLst>
                <a:path w="45720" h="35560">
                  <a:moveTo>
                    <a:pt x="0" y="35479"/>
                  </a:moveTo>
                  <a:lnTo>
                    <a:pt x="29277" y="0"/>
                  </a:lnTo>
                  <a:lnTo>
                    <a:pt x="45233" y="27119"/>
                  </a:lnTo>
                  <a:lnTo>
                    <a:pt x="0" y="35479"/>
                  </a:lnTo>
                  <a:close/>
                </a:path>
              </a:pathLst>
            </a:custGeom>
            <a:solidFill>
              <a:srgbClr val="1A1A1A"/>
            </a:solidFill>
          </p:spPr>
          <p:txBody>
            <a:bodyPr wrap="square" lIns="0" tIns="0" rIns="0" bIns="0" rtlCol="0"/>
            <a:lstStyle/>
            <a:p>
              <a:endParaRPr/>
            </a:p>
          </p:txBody>
        </p:sp>
        <p:sp>
          <p:nvSpPr>
            <p:cNvPr id="26" name="object 26"/>
            <p:cNvSpPr/>
            <p:nvPr/>
          </p:nvSpPr>
          <p:spPr>
            <a:xfrm>
              <a:off x="6166001" y="2842959"/>
              <a:ext cx="45720" cy="35560"/>
            </a:xfrm>
            <a:custGeom>
              <a:avLst/>
              <a:gdLst/>
              <a:ahLst/>
              <a:cxnLst/>
              <a:rect l="l" t="t" r="r" b="b"/>
              <a:pathLst>
                <a:path w="45720" h="35560">
                  <a:moveTo>
                    <a:pt x="29277" y="0"/>
                  </a:moveTo>
                  <a:lnTo>
                    <a:pt x="0" y="35479"/>
                  </a:lnTo>
                  <a:lnTo>
                    <a:pt x="45233" y="27119"/>
                  </a:lnTo>
                  <a:lnTo>
                    <a:pt x="29277"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5269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40" dirty="0"/>
              <a:t> </a:t>
            </a:r>
            <a:r>
              <a:rPr sz="2600" spc="25" dirty="0"/>
              <a:t>A</a:t>
            </a:r>
            <a:r>
              <a:rPr sz="2600" spc="-45" dirty="0"/>
              <a:t>t</a:t>
            </a:r>
            <a:r>
              <a:rPr sz="2600" spc="70" dirty="0"/>
              <a:t>taching</a:t>
            </a:r>
            <a:r>
              <a:rPr sz="2600" spc="-160" dirty="0"/>
              <a:t> </a:t>
            </a:r>
            <a:r>
              <a:rPr sz="2600" spc="150" dirty="0"/>
              <a:t>U</a:t>
            </a:r>
            <a:r>
              <a:rPr sz="2600" spc="40" dirty="0"/>
              <a:t>ser</a:t>
            </a:r>
            <a:r>
              <a:rPr sz="2600" spc="-290" dirty="0"/>
              <a:t> </a:t>
            </a:r>
            <a:r>
              <a:rPr sz="2600" spc="-240" dirty="0"/>
              <a:t>T</a:t>
            </a:r>
            <a:r>
              <a:rPr sz="2600" spc="65" dirty="0"/>
              <a:t>o</a:t>
            </a:r>
            <a:r>
              <a:rPr sz="2600" spc="-10" dirty="0"/>
              <a:t>k</a:t>
            </a:r>
            <a:r>
              <a:rPr sz="2600" spc="45" dirty="0"/>
              <a:t>en</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84390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P</a:t>
            </a:r>
            <a:r>
              <a:rPr sz="2600" spc="114" dirty="0"/>
              <a:t>assing</a:t>
            </a:r>
            <a:r>
              <a:rPr sz="2600" spc="-160" dirty="0"/>
              <a:t> </a:t>
            </a:r>
            <a:r>
              <a:rPr sz="2600" spc="150" dirty="0"/>
              <a:t>U</a:t>
            </a:r>
            <a:r>
              <a:rPr sz="2600" spc="40" dirty="0"/>
              <a:t>ser</a:t>
            </a:r>
            <a:r>
              <a:rPr sz="2600" spc="-215" dirty="0"/>
              <a:t> </a:t>
            </a:r>
            <a:r>
              <a:rPr sz="2600" spc="95" dirty="0"/>
              <a:t>R</a:t>
            </a:r>
            <a:r>
              <a:rPr sz="2600" spc="70" dirty="0"/>
              <a:t>ole</a:t>
            </a:r>
            <a:r>
              <a:rPr sz="2600" spc="-229" dirty="0"/>
              <a:t> </a:t>
            </a:r>
            <a:r>
              <a:rPr sz="2600" spc="15" dirty="0"/>
              <a:t>via</a:t>
            </a:r>
            <a:r>
              <a:rPr sz="2600" spc="-160" dirty="0"/>
              <a:t> </a:t>
            </a:r>
            <a:r>
              <a:rPr sz="2600" spc="180" dirty="0"/>
              <a:t>C</a:t>
            </a:r>
            <a:r>
              <a:rPr sz="2600" spc="65" dirty="0"/>
              <a:t>o</a:t>
            </a:r>
            <a:r>
              <a:rPr sz="2600" spc="60" dirty="0"/>
              <a:t>n</a:t>
            </a:r>
            <a:r>
              <a:rPr sz="2600" spc="-55" dirty="0"/>
              <a:t>t</a:t>
            </a:r>
            <a:r>
              <a:rPr sz="2600" spc="10" dirty="0"/>
              <a:t>e</a:t>
            </a:r>
            <a:r>
              <a:rPr sz="2600" spc="-45" dirty="0"/>
              <a:t>xt</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9" name="object 29"/>
          <p:cNvSpPr txBox="1"/>
          <p:nvPr/>
        </p:nvSpPr>
        <p:spPr>
          <a:xfrm>
            <a:off x="7610699" y="2494088"/>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30" name="object 30"/>
          <p:cNvGrpSpPr/>
          <p:nvPr/>
        </p:nvGrpSpPr>
        <p:grpSpPr>
          <a:xfrm>
            <a:off x="4453368" y="2741562"/>
            <a:ext cx="3226435" cy="2402205"/>
            <a:chOff x="4453368" y="2741562"/>
            <a:chExt cx="3226435" cy="2402205"/>
          </a:xfrm>
        </p:grpSpPr>
        <p:sp>
          <p:nvSpPr>
            <p:cNvPr id="31" name="object 31"/>
            <p:cNvSpPr/>
            <p:nvPr/>
          </p:nvSpPr>
          <p:spPr>
            <a:xfrm>
              <a:off x="7197452" y="2746325"/>
              <a:ext cx="477520" cy="187325"/>
            </a:xfrm>
            <a:custGeom>
              <a:avLst/>
              <a:gdLst/>
              <a:ahLst/>
              <a:cxnLst/>
              <a:rect l="l" t="t" r="r" b="b"/>
              <a:pathLst>
                <a:path w="477520" h="187325">
                  <a:moveTo>
                    <a:pt x="477497" y="0"/>
                  </a:moveTo>
                  <a:lnTo>
                    <a:pt x="0" y="187328"/>
                  </a:lnTo>
                </a:path>
              </a:pathLst>
            </a:custGeom>
            <a:ln w="9524">
              <a:solidFill>
                <a:srgbClr val="1A1A1A"/>
              </a:solidFill>
            </a:ln>
          </p:spPr>
          <p:txBody>
            <a:bodyPr wrap="square" lIns="0" tIns="0" rIns="0" bIns="0" rtlCol="0"/>
            <a:lstStyle/>
            <a:p>
              <a:endParaRPr/>
            </a:p>
          </p:txBody>
        </p:sp>
        <p:sp>
          <p:nvSpPr>
            <p:cNvPr id="32" name="object 32"/>
            <p:cNvSpPr/>
            <p:nvPr/>
          </p:nvSpPr>
          <p:spPr>
            <a:xfrm>
              <a:off x="7157212" y="2919007"/>
              <a:ext cx="46355" cy="30480"/>
            </a:xfrm>
            <a:custGeom>
              <a:avLst/>
              <a:gdLst/>
              <a:ahLst/>
              <a:cxnLst/>
              <a:rect l="l" t="t" r="r" b="b"/>
              <a:pathLst>
                <a:path w="46354" h="30480">
                  <a:moveTo>
                    <a:pt x="0" y="30432"/>
                  </a:moveTo>
                  <a:lnTo>
                    <a:pt x="34493" y="0"/>
                  </a:lnTo>
                  <a:lnTo>
                    <a:pt x="45985" y="29291"/>
                  </a:lnTo>
                  <a:lnTo>
                    <a:pt x="0" y="30432"/>
                  </a:lnTo>
                  <a:close/>
                </a:path>
              </a:pathLst>
            </a:custGeom>
            <a:solidFill>
              <a:srgbClr val="1A1A1A"/>
            </a:solidFill>
          </p:spPr>
          <p:txBody>
            <a:bodyPr wrap="square" lIns="0" tIns="0" rIns="0" bIns="0" rtlCol="0"/>
            <a:lstStyle/>
            <a:p>
              <a:endParaRPr/>
            </a:p>
          </p:txBody>
        </p:sp>
        <p:sp>
          <p:nvSpPr>
            <p:cNvPr id="33" name="object 33"/>
            <p:cNvSpPr/>
            <p:nvPr/>
          </p:nvSpPr>
          <p:spPr>
            <a:xfrm>
              <a:off x="7157212" y="2919007"/>
              <a:ext cx="46355" cy="30480"/>
            </a:xfrm>
            <a:custGeom>
              <a:avLst/>
              <a:gdLst/>
              <a:ahLst/>
              <a:cxnLst/>
              <a:rect l="l" t="t" r="r" b="b"/>
              <a:pathLst>
                <a:path w="46354" h="30480">
                  <a:moveTo>
                    <a:pt x="34493" y="0"/>
                  </a:moveTo>
                  <a:lnTo>
                    <a:pt x="0" y="30432"/>
                  </a:lnTo>
                  <a:lnTo>
                    <a:pt x="45985" y="29291"/>
                  </a:lnTo>
                  <a:lnTo>
                    <a:pt x="34493" y="0"/>
                  </a:lnTo>
                  <a:close/>
                </a:path>
              </a:pathLst>
            </a:custGeom>
            <a:ln w="9524">
              <a:solidFill>
                <a:srgbClr val="1A1A1A"/>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4453368" y="3670975"/>
              <a:ext cx="2107412" cy="1472524"/>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9621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90" dirty="0"/>
              <a:t> </a:t>
            </a:r>
            <a:r>
              <a:rPr sz="2600" spc="90" dirty="0"/>
              <a:t>Metadata</a:t>
            </a:r>
            <a:endParaRPr sz="2600"/>
          </a:p>
        </p:txBody>
      </p:sp>
      <p:sp>
        <p:nvSpPr>
          <p:cNvPr id="3" name="object 3"/>
          <p:cNvSpPr txBox="1"/>
          <p:nvPr/>
        </p:nvSpPr>
        <p:spPr>
          <a:xfrm>
            <a:off x="921943" y="1560173"/>
            <a:ext cx="408241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5" dirty="0">
                <a:solidFill>
                  <a:srgbClr val="595959"/>
                </a:solidFill>
                <a:latin typeface="Tahoma"/>
                <a:cs typeface="Tahoma"/>
              </a:rPr>
              <a:t>K</a:t>
            </a:r>
            <a:r>
              <a:rPr sz="1400" spc="-25" dirty="0">
                <a:solidFill>
                  <a:srgbClr val="595959"/>
                </a:solidFill>
                <a:latin typeface="Tahoma"/>
                <a:cs typeface="Tahoma"/>
              </a:rPr>
              <a:t>e</a:t>
            </a:r>
            <a:r>
              <a:rPr sz="1400" spc="-45" dirty="0">
                <a:solidFill>
                  <a:srgbClr val="595959"/>
                </a:solidFill>
                <a:latin typeface="Tahoma"/>
                <a:cs typeface="Tahoma"/>
              </a:rPr>
              <a:t>y</a:t>
            </a:r>
            <a:r>
              <a:rPr sz="1400" spc="40" dirty="0">
                <a:solidFill>
                  <a:srgbClr val="595959"/>
                </a:solidFill>
                <a:latin typeface="Tahoma"/>
                <a:cs typeface="Tahoma"/>
              </a:rPr>
              <a:t>/</a:t>
            </a:r>
            <a:r>
              <a:rPr sz="1400" spc="-25" dirty="0">
                <a:solidFill>
                  <a:srgbClr val="595959"/>
                </a:solidFill>
                <a:latin typeface="Tahoma"/>
                <a:cs typeface="Tahoma"/>
              </a:rPr>
              <a:t>V</a:t>
            </a:r>
            <a:r>
              <a:rPr sz="1400" dirty="0">
                <a:solidFill>
                  <a:srgbClr val="595959"/>
                </a:solidFill>
                <a:latin typeface="Tahoma"/>
                <a:cs typeface="Tahoma"/>
              </a:rPr>
              <a:t>alue</a:t>
            </a:r>
            <a:r>
              <a:rPr sz="1400" spc="-170" dirty="0">
                <a:solidFill>
                  <a:srgbClr val="595959"/>
                </a:solidFill>
                <a:latin typeface="Tahoma"/>
                <a:cs typeface="Tahoma"/>
              </a:rPr>
              <a:t> </a:t>
            </a:r>
            <a:r>
              <a:rPr sz="1400" spc="10" dirty="0">
                <a:solidFill>
                  <a:srgbClr val="595959"/>
                </a:solidFill>
                <a:latin typeface="Tahoma"/>
                <a:cs typeface="Tahoma"/>
              </a:rPr>
              <a:t>pairs</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Value</a:t>
            </a:r>
            <a:r>
              <a:rPr sz="1400" spc="-170"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5" dirty="0">
                <a:solidFill>
                  <a:srgbClr val="595959"/>
                </a:solidFill>
                <a:latin typeface="Tahoma"/>
                <a:cs typeface="Tahoma"/>
              </a:rPr>
              <a:t>String</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25" dirty="0">
                <a:solidFill>
                  <a:srgbClr val="595959"/>
                </a:solidFill>
                <a:latin typeface="Tahoma"/>
                <a:cs typeface="Tahoma"/>
              </a:rPr>
              <a:t>Binary</a:t>
            </a:r>
            <a:r>
              <a:rPr sz="1400" spc="-170" dirty="0">
                <a:solidFill>
                  <a:srgbClr val="595959"/>
                </a:solidFill>
                <a:latin typeface="Tahoma"/>
                <a:cs typeface="Tahoma"/>
              </a:rPr>
              <a:t> </a:t>
            </a:r>
            <a:r>
              <a:rPr sz="1400" dirty="0">
                <a:solidFill>
                  <a:srgbClr val="595959"/>
                </a:solidFill>
                <a:latin typeface="Tahoma"/>
                <a:cs typeface="Tahoma"/>
              </a:rPr>
              <a:t>data</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25" dirty="0">
                <a:solidFill>
                  <a:srgbClr val="595959"/>
                </a:solidFill>
                <a:latin typeface="Tahoma"/>
                <a:cs typeface="Tahoma"/>
              </a:rPr>
              <a:t>Object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145" dirty="0">
                <a:solidFill>
                  <a:srgbClr val="595959"/>
                </a:solidFill>
                <a:latin typeface="Tahoma"/>
                <a:cs typeface="Tahoma"/>
              </a:rPr>
              <a:t>T</a:t>
            </a:r>
            <a:r>
              <a:rPr sz="1400" spc="15" dirty="0">
                <a:solidFill>
                  <a:srgbClr val="595959"/>
                </a:solidFill>
                <a:latin typeface="Tahoma"/>
                <a:cs typeface="Tahoma"/>
              </a:rPr>
              <a:t>o</a:t>
            </a:r>
            <a:r>
              <a:rPr sz="1400" spc="-170" dirty="0">
                <a:solidFill>
                  <a:srgbClr val="595959"/>
                </a:solidFill>
                <a:latin typeface="Tahoma"/>
                <a:cs typeface="Tahoma"/>
              </a:rPr>
              <a:t> </a:t>
            </a:r>
            <a:r>
              <a:rPr sz="1400" spc="-20" dirty="0">
                <a:solidFill>
                  <a:srgbClr val="595959"/>
                </a:solidFill>
                <a:latin typeface="Tahoma"/>
                <a:cs typeface="Tahoma"/>
              </a:rPr>
              <a:t>pass</a:t>
            </a:r>
            <a:r>
              <a:rPr sz="1400" spc="-170" dirty="0">
                <a:solidFill>
                  <a:srgbClr val="595959"/>
                </a:solidFill>
                <a:latin typeface="Tahoma"/>
                <a:cs typeface="Tahoma"/>
              </a:rPr>
              <a:t> </a:t>
            </a:r>
            <a:r>
              <a:rPr sz="1400" spc="15" dirty="0">
                <a:solidFill>
                  <a:srgbClr val="595959"/>
                </a:solidFill>
                <a:latin typeface="Tahoma"/>
                <a:cs typeface="Tahoma"/>
              </a:rPr>
              <a:t>information</a:t>
            </a:r>
            <a:r>
              <a:rPr sz="1400" spc="-170" dirty="0">
                <a:solidFill>
                  <a:srgbClr val="595959"/>
                </a:solidFill>
                <a:latin typeface="Tahoma"/>
                <a:cs typeface="Tahoma"/>
              </a:rPr>
              <a:t> </a:t>
            </a:r>
            <a:r>
              <a:rPr sz="1400" spc="10" dirty="0">
                <a:solidFill>
                  <a:srgbClr val="595959"/>
                </a:solidFill>
                <a:latin typeface="Tahoma"/>
                <a:cs typeface="Tahoma"/>
              </a:rPr>
              <a:t>between</a:t>
            </a:r>
            <a:r>
              <a:rPr sz="1400" spc="-170" dirty="0">
                <a:solidFill>
                  <a:srgbClr val="595959"/>
                </a:solidFill>
                <a:latin typeface="Tahoma"/>
                <a:cs typeface="Tahoma"/>
              </a:rPr>
              <a:t> </a:t>
            </a:r>
            <a:r>
              <a:rPr sz="1400" spc="40" dirty="0">
                <a:solidFill>
                  <a:srgbClr val="595959"/>
                </a:solidFill>
                <a:latin typeface="Tahoma"/>
                <a:cs typeface="Tahoma"/>
              </a:rPr>
              <a:t>Client</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5" dirty="0">
                <a:solidFill>
                  <a:srgbClr val="595959"/>
                </a:solidFill>
                <a:latin typeface="Tahoma"/>
                <a:cs typeface="Tahoma"/>
              </a:rPr>
              <a:t>Ser</a:t>
            </a:r>
            <a:r>
              <a:rPr sz="1400" spc="-15" dirty="0">
                <a:solidFill>
                  <a:srgbClr val="595959"/>
                </a:solidFill>
                <a:latin typeface="Tahoma"/>
                <a:cs typeface="Tahoma"/>
              </a:rPr>
              <a:t>v</a:t>
            </a:r>
            <a:r>
              <a:rPr sz="1400" spc="25" dirty="0">
                <a:solidFill>
                  <a:srgbClr val="595959"/>
                </a:solidFill>
                <a:latin typeface="Tahoma"/>
                <a:cs typeface="Tahoma"/>
              </a:rPr>
              <a:t>er</a:t>
            </a:r>
            <a:endParaRPr sz="1400">
              <a:latin typeface="Tahoma"/>
              <a:cs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785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E</a:t>
            </a:r>
            <a:r>
              <a:rPr sz="2600" spc="-105" dirty="0"/>
              <a:t>r</a:t>
            </a:r>
            <a:r>
              <a:rPr sz="2600" spc="-125" dirty="0"/>
              <a:t>r</a:t>
            </a:r>
            <a:r>
              <a:rPr sz="2600" spc="-5" dirty="0"/>
              <a:t>or</a:t>
            </a:r>
            <a:r>
              <a:rPr sz="2600" spc="-215" dirty="0"/>
              <a:t> </a:t>
            </a:r>
            <a:r>
              <a:rPr sz="2600" spc="140" dirty="0"/>
              <a:t>H</a:t>
            </a:r>
            <a:r>
              <a:rPr sz="2600" spc="90" dirty="0"/>
              <a:t>andling</a:t>
            </a:r>
            <a:endParaRPr sz="2600"/>
          </a:p>
        </p:txBody>
      </p:sp>
      <p:sp>
        <p:nvSpPr>
          <p:cNvPr id="3" name="object 3"/>
          <p:cNvSpPr txBox="1"/>
          <p:nvPr/>
        </p:nvSpPr>
        <p:spPr>
          <a:xfrm>
            <a:off x="921943" y="1560173"/>
            <a:ext cx="179768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45" dirty="0">
                <a:solidFill>
                  <a:srgbClr val="595959"/>
                </a:solidFill>
                <a:latin typeface="Tahoma"/>
                <a:cs typeface="Tahoma"/>
              </a:rPr>
              <a:t>Error</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dirty="0">
                <a:solidFill>
                  <a:srgbClr val="595959"/>
                </a:solidFill>
                <a:latin typeface="Tahoma"/>
                <a:cs typeface="Tahoma"/>
              </a:rPr>
              <a:t>Status</a:t>
            </a:r>
            <a:r>
              <a:rPr sz="1400" spc="-170" dirty="0">
                <a:solidFill>
                  <a:srgbClr val="595959"/>
                </a:solidFill>
                <a:latin typeface="Tahoma"/>
                <a:cs typeface="Tahoma"/>
              </a:rPr>
              <a:t> </a:t>
            </a:r>
            <a:r>
              <a:rPr sz="1400" dirty="0">
                <a:solidFill>
                  <a:srgbClr val="595959"/>
                </a:solidFill>
                <a:latin typeface="Tahoma"/>
                <a:cs typeface="Tahoma"/>
              </a:rPr>
              <a:t>codes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Metadata</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Data</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0" dirty="0">
                <a:solidFill>
                  <a:srgbClr val="595959"/>
                </a:solidFill>
                <a:latin typeface="Tahoma"/>
                <a:cs typeface="Tahoma"/>
              </a:rPr>
              <a:t>OneOf</a:t>
            </a:r>
            <a:endParaRPr sz="1400">
              <a:latin typeface="Tahoma"/>
              <a:cs typeface="Tahoma"/>
            </a:endParaRPr>
          </a:p>
        </p:txBody>
      </p:sp>
      <p:pic>
        <p:nvPicPr>
          <p:cNvPr id="4" name="object 4"/>
          <p:cNvPicPr/>
          <p:nvPr/>
        </p:nvPicPr>
        <p:blipFill>
          <a:blip r:embed="rId2" cstate="print"/>
          <a:stretch>
            <a:fillRect/>
          </a:stretch>
        </p:blipFill>
        <p:spPr>
          <a:xfrm>
            <a:off x="4535697" y="2306512"/>
            <a:ext cx="4173324" cy="262547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239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250" dirty="0"/>
              <a:t>SSL/TLS</a:t>
            </a:r>
            <a:endParaRPr sz="2600"/>
          </a:p>
        </p:txBody>
      </p:sp>
      <p:grpSp>
        <p:nvGrpSpPr>
          <p:cNvPr id="3" name="object 3"/>
          <p:cNvGrpSpPr/>
          <p:nvPr/>
        </p:nvGrpSpPr>
        <p:grpSpPr>
          <a:xfrm>
            <a:off x="1850250" y="1568637"/>
            <a:ext cx="5367655" cy="2114550"/>
            <a:chOff x="1850250" y="1568637"/>
            <a:chExt cx="5367655" cy="2114550"/>
          </a:xfrm>
        </p:grpSpPr>
        <p:sp>
          <p:nvSpPr>
            <p:cNvPr id="4" name="object 4"/>
            <p:cNvSpPr/>
            <p:nvPr/>
          </p:nvSpPr>
          <p:spPr>
            <a:xfrm>
              <a:off x="1855012" y="2674857"/>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1855012" y="2674857"/>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301417" y="2674850"/>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7" name="object 7"/>
            <p:cNvSpPr/>
            <p:nvPr/>
          </p:nvSpPr>
          <p:spPr>
            <a:xfrm>
              <a:off x="6301417" y="2674850"/>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152150" y="1573399"/>
              <a:ext cx="840105" cy="535305"/>
            </a:xfrm>
            <a:custGeom>
              <a:avLst/>
              <a:gdLst/>
              <a:ahLst/>
              <a:cxnLst/>
              <a:rect l="l" t="t" r="r" b="b"/>
              <a:pathLst>
                <a:path w="840104" h="535305">
                  <a:moveTo>
                    <a:pt x="750497" y="535199"/>
                  </a:moveTo>
                  <a:lnTo>
                    <a:pt x="89201" y="535199"/>
                  </a:lnTo>
                  <a:lnTo>
                    <a:pt x="54480" y="528190"/>
                  </a:lnTo>
                  <a:lnTo>
                    <a:pt x="26126" y="509073"/>
                  </a:lnTo>
                  <a:lnTo>
                    <a:pt x="7009" y="480719"/>
                  </a:lnTo>
                  <a:lnTo>
                    <a:pt x="0" y="445998"/>
                  </a:lnTo>
                  <a:lnTo>
                    <a:pt x="0" y="89201"/>
                  </a:ln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close/>
                </a:path>
              </a:pathLst>
            </a:custGeom>
            <a:solidFill>
              <a:srgbClr val="E9EDEE"/>
            </a:solidFill>
          </p:spPr>
          <p:txBody>
            <a:bodyPr wrap="square" lIns="0" tIns="0" rIns="0" bIns="0" rtlCol="0"/>
            <a:lstStyle/>
            <a:p>
              <a:endParaRPr/>
            </a:p>
          </p:txBody>
        </p:sp>
        <p:sp>
          <p:nvSpPr>
            <p:cNvPr id="9" name="object 9"/>
            <p:cNvSpPr/>
            <p:nvPr/>
          </p:nvSpPr>
          <p:spPr>
            <a:xfrm>
              <a:off x="4152150" y="1573399"/>
              <a:ext cx="840105" cy="535305"/>
            </a:xfrm>
            <a:custGeom>
              <a:avLst/>
              <a:gdLst/>
              <a:ahLst/>
              <a:cxnLst/>
              <a:rect l="l" t="t" r="r" b="b"/>
              <a:pathLst>
                <a:path w="840104" h="535305">
                  <a:moveTo>
                    <a:pt x="0" y="89201"/>
                  </a:move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lnTo>
                    <a:pt x="89201" y="535199"/>
                  </a:lnTo>
                  <a:lnTo>
                    <a:pt x="54480" y="528190"/>
                  </a:lnTo>
                  <a:lnTo>
                    <a:pt x="26126" y="509073"/>
                  </a:lnTo>
                  <a:lnTo>
                    <a:pt x="7009" y="480719"/>
                  </a:lnTo>
                  <a:lnTo>
                    <a:pt x="0" y="445998"/>
                  </a:lnTo>
                  <a:lnTo>
                    <a:pt x="0" y="89201"/>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4435872" y="1716413"/>
            <a:ext cx="2724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CA</a:t>
            </a:r>
            <a:endParaRPr sz="1400">
              <a:latin typeface="Arial MT"/>
              <a:cs typeface="Arial MT"/>
            </a:endParaRPr>
          </a:p>
        </p:txBody>
      </p:sp>
      <p:grpSp>
        <p:nvGrpSpPr>
          <p:cNvPr id="11" name="object 11"/>
          <p:cNvGrpSpPr/>
          <p:nvPr/>
        </p:nvGrpSpPr>
        <p:grpSpPr>
          <a:xfrm>
            <a:off x="2297774" y="1836237"/>
            <a:ext cx="4472940" cy="1361440"/>
            <a:chOff x="2297774" y="1836237"/>
            <a:chExt cx="4472940" cy="1361440"/>
          </a:xfrm>
        </p:grpSpPr>
        <p:sp>
          <p:nvSpPr>
            <p:cNvPr id="12" name="object 12"/>
            <p:cNvSpPr/>
            <p:nvPr/>
          </p:nvSpPr>
          <p:spPr>
            <a:xfrm>
              <a:off x="4991850" y="1841000"/>
              <a:ext cx="1764030" cy="802005"/>
            </a:xfrm>
            <a:custGeom>
              <a:avLst/>
              <a:gdLst/>
              <a:ahLst/>
              <a:cxnLst/>
              <a:rect l="l" t="t" r="r" b="b"/>
              <a:pathLst>
                <a:path w="1764029" h="802005">
                  <a:moveTo>
                    <a:pt x="0" y="0"/>
                  </a:moveTo>
                  <a:lnTo>
                    <a:pt x="52957" y="497"/>
                  </a:lnTo>
                  <a:lnTo>
                    <a:pt x="105873" y="1974"/>
                  </a:lnTo>
                  <a:lnTo>
                    <a:pt x="158704" y="4413"/>
                  </a:lnTo>
                  <a:lnTo>
                    <a:pt x="211408" y="7792"/>
                  </a:lnTo>
                  <a:lnTo>
                    <a:pt x="263942" y="12092"/>
                  </a:lnTo>
                  <a:lnTo>
                    <a:pt x="316264" y="17293"/>
                  </a:lnTo>
                  <a:lnTo>
                    <a:pt x="368332" y="23375"/>
                  </a:lnTo>
                  <a:lnTo>
                    <a:pt x="420104" y="30317"/>
                  </a:lnTo>
                  <a:lnTo>
                    <a:pt x="471536" y="38100"/>
                  </a:lnTo>
                  <a:lnTo>
                    <a:pt x="522587" y="46703"/>
                  </a:lnTo>
                  <a:lnTo>
                    <a:pt x="573215" y="56108"/>
                  </a:lnTo>
                  <a:lnTo>
                    <a:pt x="623376" y="66292"/>
                  </a:lnTo>
                  <a:lnTo>
                    <a:pt x="673029" y="77238"/>
                  </a:lnTo>
                  <a:lnTo>
                    <a:pt x="722131" y="88924"/>
                  </a:lnTo>
                  <a:lnTo>
                    <a:pt x="770640" y="101330"/>
                  </a:lnTo>
                  <a:lnTo>
                    <a:pt x="818514" y="114438"/>
                  </a:lnTo>
                  <a:lnTo>
                    <a:pt x="865709" y="128225"/>
                  </a:lnTo>
                  <a:lnTo>
                    <a:pt x="912184" y="142674"/>
                  </a:lnTo>
                  <a:lnTo>
                    <a:pt x="957896" y="157762"/>
                  </a:lnTo>
                  <a:lnTo>
                    <a:pt x="1002803" y="173471"/>
                  </a:lnTo>
                  <a:lnTo>
                    <a:pt x="1046863" y="189781"/>
                  </a:lnTo>
                  <a:lnTo>
                    <a:pt x="1090033" y="206671"/>
                  </a:lnTo>
                  <a:lnTo>
                    <a:pt x="1132271" y="224122"/>
                  </a:lnTo>
                  <a:lnTo>
                    <a:pt x="1173534" y="242113"/>
                  </a:lnTo>
                  <a:lnTo>
                    <a:pt x="1213781" y="260624"/>
                  </a:lnTo>
                  <a:lnTo>
                    <a:pt x="1262594" y="284465"/>
                  </a:lnTo>
                  <a:lnTo>
                    <a:pt x="1309670" y="309049"/>
                  </a:lnTo>
                  <a:lnTo>
                    <a:pt x="1354924" y="334336"/>
                  </a:lnTo>
                  <a:lnTo>
                    <a:pt x="1398276" y="360287"/>
                  </a:lnTo>
                  <a:lnTo>
                    <a:pt x="1439641" y="386865"/>
                  </a:lnTo>
                  <a:lnTo>
                    <a:pt x="1478937" y="414028"/>
                  </a:lnTo>
                  <a:lnTo>
                    <a:pt x="1516081" y="441739"/>
                  </a:lnTo>
                  <a:lnTo>
                    <a:pt x="1550991" y="469958"/>
                  </a:lnTo>
                  <a:lnTo>
                    <a:pt x="1583584" y="498647"/>
                  </a:lnTo>
                  <a:lnTo>
                    <a:pt x="1613777" y="527765"/>
                  </a:lnTo>
                  <a:lnTo>
                    <a:pt x="1648017" y="564708"/>
                  </a:lnTo>
                  <a:lnTo>
                    <a:pt x="1678216" y="602186"/>
                  </a:lnTo>
                  <a:lnTo>
                    <a:pt x="1704212" y="640122"/>
                  </a:lnTo>
                  <a:lnTo>
                    <a:pt x="1725844" y="678439"/>
                  </a:lnTo>
                  <a:lnTo>
                    <a:pt x="1742951" y="717062"/>
                  </a:lnTo>
                  <a:lnTo>
                    <a:pt x="1755370" y="755914"/>
                  </a:lnTo>
                  <a:lnTo>
                    <a:pt x="1762940" y="794918"/>
                  </a:lnTo>
                  <a:lnTo>
                    <a:pt x="1763538" y="799801"/>
                  </a:lnTo>
                  <a:lnTo>
                    <a:pt x="1763708" y="801406"/>
                  </a:lnTo>
                </a:path>
              </a:pathLst>
            </a:custGeom>
            <a:ln w="9524">
              <a:solidFill>
                <a:srgbClr val="1A1A1A"/>
              </a:solidFill>
            </a:ln>
          </p:spPr>
          <p:txBody>
            <a:bodyPr wrap="square" lIns="0" tIns="0" rIns="0" bIns="0" rtlCol="0"/>
            <a:lstStyle/>
            <a:p>
              <a:endParaRPr/>
            </a:p>
          </p:txBody>
        </p:sp>
        <p:sp>
          <p:nvSpPr>
            <p:cNvPr id="13" name="object 13"/>
            <p:cNvSpPr/>
            <p:nvPr/>
          </p:nvSpPr>
          <p:spPr>
            <a:xfrm>
              <a:off x="6744274" y="2631122"/>
              <a:ext cx="21590" cy="30480"/>
            </a:xfrm>
            <a:custGeom>
              <a:avLst/>
              <a:gdLst/>
              <a:ahLst/>
              <a:cxnLst/>
              <a:rect l="l" t="t" r="r" b="b"/>
              <a:pathLst>
                <a:path w="21590" h="30480">
                  <a:moveTo>
                    <a:pt x="12310" y="29973"/>
                  </a:moveTo>
                  <a:lnTo>
                    <a:pt x="0" y="1175"/>
                  </a:lnTo>
                  <a:lnTo>
                    <a:pt x="11283" y="11283"/>
                  </a:lnTo>
                  <a:lnTo>
                    <a:pt x="21391" y="0"/>
                  </a:lnTo>
                  <a:lnTo>
                    <a:pt x="12310" y="29973"/>
                  </a:lnTo>
                  <a:close/>
                </a:path>
              </a:pathLst>
            </a:custGeom>
            <a:solidFill>
              <a:srgbClr val="1A1A1A"/>
            </a:solidFill>
          </p:spPr>
          <p:txBody>
            <a:bodyPr wrap="square" lIns="0" tIns="0" rIns="0" bIns="0" rtlCol="0"/>
            <a:lstStyle/>
            <a:p>
              <a:endParaRPr/>
            </a:p>
          </p:txBody>
        </p:sp>
        <p:sp>
          <p:nvSpPr>
            <p:cNvPr id="14" name="object 14"/>
            <p:cNvSpPr/>
            <p:nvPr/>
          </p:nvSpPr>
          <p:spPr>
            <a:xfrm>
              <a:off x="6744274" y="2631122"/>
              <a:ext cx="21590" cy="30480"/>
            </a:xfrm>
            <a:custGeom>
              <a:avLst/>
              <a:gdLst/>
              <a:ahLst/>
              <a:cxnLst/>
              <a:rect l="l" t="t" r="r" b="b"/>
              <a:pathLst>
                <a:path w="21590" h="30480">
                  <a:moveTo>
                    <a:pt x="11283" y="11283"/>
                  </a:moveTo>
                  <a:lnTo>
                    <a:pt x="0" y="1175"/>
                  </a:lnTo>
                  <a:lnTo>
                    <a:pt x="12310" y="29973"/>
                  </a:lnTo>
                  <a:lnTo>
                    <a:pt x="21391" y="0"/>
                  </a:lnTo>
                  <a:lnTo>
                    <a:pt x="11283" y="11283"/>
                  </a:lnTo>
                  <a:close/>
                </a:path>
              </a:pathLst>
            </a:custGeom>
            <a:ln w="9524">
              <a:solidFill>
                <a:srgbClr val="1A1A1A"/>
              </a:solidFill>
            </a:ln>
          </p:spPr>
          <p:txBody>
            <a:bodyPr wrap="square" lIns="0" tIns="0" rIns="0" bIns="0" rtlCol="0"/>
            <a:lstStyle/>
            <a:p>
              <a:endParaRPr/>
            </a:p>
          </p:txBody>
        </p:sp>
        <p:sp>
          <p:nvSpPr>
            <p:cNvPr id="15" name="object 15"/>
            <p:cNvSpPr/>
            <p:nvPr/>
          </p:nvSpPr>
          <p:spPr>
            <a:xfrm>
              <a:off x="2312618" y="1841000"/>
              <a:ext cx="1839595" cy="802005"/>
            </a:xfrm>
            <a:custGeom>
              <a:avLst/>
              <a:gdLst/>
              <a:ahLst/>
              <a:cxnLst/>
              <a:rect l="l" t="t" r="r" b="b"/>
              <a:pathLst>
                <a:path w="1839595" h="802005">
                  <a:moveTo>
                    <a:pt x="1839531" y="0"/>
                  </a:moveTo>
                  <a:lnTo>
                    <a:pt x="1786420" y="459"/>
                  </a:lnTo>
                  <a:lnTo>
                    <a:pt x="1733349" y="1826"/>
                  </a:lnTo>
                  <a:lnTo>
                    <a:pt x="1680356" y="4083"/>
                  </a:lnTo>
                  <a:lnTo>
                    <a:pt x="1627481" y="7212"/>
                  </a:lnTo>
                  <a:lnTo>
                    <a:pt x="1574763" y="11195"/>
                  </a:lnTo>
                  <a:lnTo>
                    <a:pt x="1522242" y="16014"/>
                  </a:lnTo>
                  <a:lnTo>
                    <a:pt x="1469956" y="21652"/>
                  </a:lnTo>
                  <a:lnTo>
                    <a:pt x="1417945" y="28091"/>
                  </a:lnTo>
                  <a:lnTo>
                    <a:pt x="1366249" y="35312"/>
                  </a:lnTo>
                  <a:lnTo>
                    <a:pt x="1314906" y="43299"/>
                  </a:lnTo>
                  <a:lnTo>
                    <a:pt x="1263956" y="52033"/>
                  </a:lnTo>
                  <a:lnTo>
                    <a:pt x="1213438" y="61496"/>
                  </a:lnTo>
                  <a:lnTo>
                    <a:pt x="1163392" y="71671"/>
                  </a:lnTo>
                  <a:lnTo>
                    <a:pt x="1113857" y="82541"/>
                  </a:lnTo>
                  <a:lnTo>
                    <a:pt x="1064871" y="94086"/>
                  </a:lnTo>
                  <a:lnTo>
                    <a:pt x="1016475" y="106290"/>
                  </a:lnTo>
                  <a:lnTo>
                    <a:pt x="968707" y="119134"/>
                  </a:lnTo>
                  <a:lnTo>
                    <a:pt x="921608" y="132602"/>
                  </a:lnTo>
                  <a:lnTo>
                    <a:pt x="875215" y="146674"/>
                  </a:lnTo>
                  <a:lnTo>
                    <a:pt x="829569" y="161333"/>
                  </a:lnTo>
                  <a:lnTo>
                    <a:pt x="784709" y="176562"/>
                  </a:lnTo>
                  <a:lnTo>
                    <a:pt x="740673" y="192342"/>
                  </a:lnTo>
                  <a:lnTo>
                    <a:pt x="697503" y="208657"/>
                  </a:lnTo>
                  <a:lnTo>
                    <a:pt x="655235" y="225487"/>
                  </a:lnTo>
                  <a:lnTo>
                    <a:pt x="613911" y="242816"/>
                  </a:lnTo>
                  <a:lnTo>
                    <a:pt x="573569" y="260624"/>
                  </a:lnTo>
                  <a:lnTo>
                    <a:pt x="522657" y="284465"/>
                  </a:lnTo>
                  <a:lnTo>
                    <a:pt x="473558" y="309049"/>
                  </a:lnTo>
                  <a:lnTo>
                    <a:pt x="426357" y="334336"/>
                  </a:lnTo>
                  <a:lnTo>
                    <a:pt x="381142" y="360287"/>
                  </a:lnTo>
                  <a:lnTo>
                    <a:pt x="337999" y="386865"/>
                  </a:lnTo>
                  <a:lnTo>
                    <a:pt x="297013" y="414028"/>
                  </a:lnTo>
                  <a:lnTo>
                    <a:pt x="258272" y="441739"/>
                  </a:lnTo>
                  <a:lnTo>
                    <a:pt x="221861" y="469958"/>
                  </a:lnTo>
                  <a:lnTo>
                    <a:pt x="187867" y="498647"/>
                  </a:lnTo>
                  <a:lnTo>
                    <a:pt x="156376" y="527765"/>
                  </a:lnTo>
                  <a:lnTo>
                    <a:pt x="120665" y="564708"/>
                  </a:lnTo>
                  <a:lnTo>
                    <a:pt x="89167" y="602186"/>
                  </a:lnTo>
                  <a:lnTo>
                    <a:pt x="62053" y="640122"/>
                  </a:lnTo>
                  <a:lnTo>
                    <a:pt x="39491" y="678439"/>
                  </a:lnTo>
                  <a:lnTo>
                    <a:pt x="21649" y="717062"/>
                  </a:lnTo>
                  <a:lnTo>
                    <a:pt x="8696" y="755914"/>
                  </a:lnTo>
                  <a:lnTo>
                    <a:pt x="800" y="794918"/>
                  </a:lnTo>
                  <a:lnTo>
                    <a:pt x="177" y="799801"/>
                  </a:lnTo>
                  <a:lnTo>
                    <a:pt x="0" y="801410"/>
                  </a:lnTo>
                </a:path>
              </a:pathLst>
            </a:custGeom>
            <a:ln w="9524">
              <a:solidFill>
                <a:srgbClr val="1A1A1A"/>
              </a:solidFill>
            </a:ln>
          </p:spPr>
          <p:txBody>
            <a:bodyPr wrap="square" lIns="0" tIns="0" rIns="0" bIns="0" rtlCol="0"/>
            <a:lstStyle/>
            <a:p>
              <a:endParaRPr/>
            </a:p>
          </p:txBody>
        </p:sp>
        <p:sp>
          <p:nvSpPr>
            <p:cNvPr id="16" name="object 16"/>
            <p:cNvSpPr/>
            <p:nvPr/>
          </p:nvSpPr>
          <p:spPr>
            <a:xfrm>
              <a:off x="2302537" y="2631103"/>
              <a:ext cx="21590" cy="30480"/>
            </a:xfrm>
            <a:custGeom>
              <a:avLst/>
              <a:gdLst/>
              <a:ahLst/>
              <a:cxnLst/>
              <a:rect l="l" t="t" r="r" b="b"/>
              <a:pathLst>
                <a:path w="21589" h="30480">
                  <a:moveTo>
                    <a:pt x="9009" y="29994"/>
                  </a:moveTo>
                  <a:lnTo>
                    <a:pt x="0" y="0"/>
                  </a:lnTo>
                  <a:lnTo>
                    <a:pt x="10081" y="11307"/>
                  </a:lnTo>
                  <a:lnTo>
                    <a:pt x="21388" y="1226"/>
                  </a:lnTo>
                  <a:lnTo>
                    <a:pt x="9009" y="29994"/>
                  </a:lnTo>
                  <a:close/>
                </a:path>
              </a:pathLst>
            </a:custGeom>
            <a:solidFill>
              <a:srgbClr val="1A1A1A"/>
            </a:solidFill>
          </p:spPr>
          <p:txBody>
            <a:bodyPr wrap="square" lIns="0" tIns="0" rIns="0" bIns="0" rtlCol="0"/>
            <a:lstStyle/>
            <a:p>
              <a:endParaRPr/>
            </a:p>
          </p:txBody>
        </p:sp>
        <p:sp>
          <p:nvSpPr>
            <p:cNvPr id="17" name="object 17"/>
            <p:cNvSpPr/>
            <p:nvPr/>
          </p:nvSpPr>
          <p:spPr>
            <a:xfrm>
              <a:off x="2302537" y="2631103"/>
              <a:ext cx="21590" cy="30480"/>
            </a:xfrm>
            <a:custGeom>
              <a:avLst/>
              <a:gdLst/>
              <a:ahLst/>
              <a:cxnLst/>
              <a:rect l="l" t="t" r="r" b="b"/>
              <a:pathLst>
                <a:path w="21589" h="30480">
                  <a:moveTo>
                    <a:pt x="10081" y="11307"/>
                  </a:moveTo>
                  <a:lnTo>
                    <a:pt x="0" y="0"/>
                  </a:lnTo>
                  <a:lnTo>
                    <a:pt x="9009" y="29994"/>
                  </a:lnTo>
                  <a:lnTo>
                    <a:pt x="21388" y="1226"/>
                  </a:lnTo>
                  <a:lnTo>
                    <a:pt x="10081" y="11307"/>
                  </a:lnTo>
                  <a:close/>
                </a:path>
              </a:pathLst>
            </a:custGeom>
            <a:ln w="9524">
              <a:solidFill>
                <a:srgbClr val="1A1A1A"/>
              </a:solidFill>
            </a:ln>
          </p:spPr>
          <p:txBody>
            <a:bodyPr wrap="square" lIns="0" tIns="0" rIns="0" bIns="0" rtlCol="0"/>
            <a:lstStyle/>
            <a:p>
              <a:endParaRPr/>
            </a:p>
          </p:txBody>
        </p:sp>
        <p:sp>
          <p:nvSpPr>
            <p:cNvPr id="18" name="object 18"/>
            <p:cNvSpPr/>
            <p:nvPr/>
          </p:nvSpPr>
          <p:spPr>
            <a:xfrm>
              <a:off x="2799355" y="3176607"/>
              <a:ext cx="3444875" cy="0"/>
            </a:xfrm>
            <a:custGeom>
              <a:avLst/>
              <a:gdLst/>
              <a:ahLst/>
              <a:cxnLst/>
              <a:rect l="l" t="t" r="r" b="b"/>
              <a:pathLst>
                <a:path w="3444875">
                  <a:moveTo>
                    <a:pt x="0" y="0"/>
                  </a:moveTo>
                  <a:lnTo>
                    <a:pt x="3444806" y="0"/>
                  </a:lnTo>
                </a:path>
              </a:pathLst>
            </a:custGeom>
            <a:ln w="9524">
              <a:solidFill>
                <a:srgbClr val="1A1A1A"/>
              </a:solidFill>
            </a:ln>
          </p:spPr>
          <p:txBody>
            <a:bodyPr wrap="square" lIns="0" tIns="0" rIns="0" bIns="0" rtlCol="0"/>
            <a:lstStyle/>
            <a:p>
              <a:endParaRPr/>
            </a:p>
          </p:txBody>
        </p:sp>
        <p:sp>
          <p:nvSpPr>
            <p:cNvPr id="19" name="object 19"/>
            <p:cNvSpPr/>
            <p:nvPr/>
          </p:nvSpPr>
          <p:spPr>
            <a:xfrm>
              <a:off x="2780637" y="3165895"/>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0" name="object 20"/>
            <p:cNvSpPr/>
            <p:nvPr/>
          </p:nvSpPr>
          <p:spPr>
            <a:xfrm>
              <a:off x="2780637" y="3165895"/>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1" name="object 21"/>
            <p:cNvSpPr/>
            <p:nvPr/>
          </p:nvSpPr>
          <p:spPr>
            <a:xfrm>
              <a:off x="6244162" y="3160874"/>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2" name="object 22"/>
            <p:cNvSpPr/>
            <p:nvPr/>
          </p:nvSpPr>
          <p:spPr>
            <a:xfrm>
              <a:off x="6244162" y="316087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6409739" y="2084200"/>
              <a:ext cx="347599" cy="347599"/>
            </a:xfrm>
            <a:prstGeom prst="rect">
              <a:avLst/>
            </a:prstGeom>
          </p:spPr>
        </p:pic>
      </p:grpSp>
      <p:sp>
        <p:nvSpPr>
          <p:cNvPr id="24" name="object 24"/>
          <p:cNvSpPr txBox="1"/>
          <p:nvPr/>
        </p:nvSpPr>
        <p:spPr>
          <a:xfrm>
            <a:off x="6931025" y="2333962"/>
            <a:ext cx="100711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m</a:t>
            </a:r>
            <a:r>
              <a:rPr sz="1400" spc="-10" dirty="0">
                <a:latin typeface="Tahoma"/>
                <a:cs typeface="Tahoma"/>
              </a:rPr>
              <a:t>ybank.com</a:t>
            </a:r>
            <a:endParaRPr sz="1400">
              <a:latin typeface="Tahoma"/>
              <a:cs typeface="Tahoma"/>
            </a:endParaRPr>
          </a:p>
        </p:txBody>
      </p:sp>
      <p:sp>
        <p:nvSpPr>
          <p:cNvPr id="25" name="object 25"/>
          <p:cNvSpPr txBox="1"/>
          <p:nvPr/>
        </p:nvSpPr>
        <p:spPr>
          <a:xfrm>
            <a:off x="2994049" y="3028453"/>
            <a:ext cx="101981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Tahoma"/>
                <a:cs typeface="Tahoma"/>
              </a:rPr>
              <a:t>https:</a:t>
            </a:r>
            <a:r>
              <a:rPr sz="900" spc="-75" dirty="0">
                <a:latin typeface="Tahoma"/>
                <a:cs typeface="Tahoma"/>
              </a:rPr>
              <a:t>/</a:t>
            </a:r>
            <a:r>
              <a:rPr sz="900" spc="-50" dirty="0">
                <a:latin typeface="Tahoma"/>
                <a:cs typeface="Tahoma"/>
              </a:rPr>
              <a:t>/</a:t>
            </a:r>
            <a:r>
              <a:rPr sz="900" spc="-35" dirty="0">
                <a:latin typeface="Tahoma"/>
                <a:cs typeface="Tahoma"/>
              </a:rPr>
              <a:t>m</a:t>
            </a:r>
            <a:r>
              <a:rPr sz="900" spc="-10" dirty="0">
                <a:latin typeface="Tahoma"/>
                <a:cs typeface="Tahoma"/>
              </a:rPr>
              <a:t>ybank.com</a:t>
            </a:r>
            <a:endParaRPr sz="900">
              <a:latin typeface="Tahoma"/>
              <a:cs typeface="Tahom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sp>
        <p:nvSpPr>
          <p:cNvPr id="3" name="object 3"/>
          <p:cNvSpPr txBox="1"/>
          <p:nvPr/>
        </p:nvSpPr>
        <p:spPr>
          <a:xfrm>
            <a:off x="921943" y="1560173"/>
            <a:ext cx="486600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CachedThread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default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b="1" i="1" spc="-100" dirty="0">
                <a:solidFill>
                  <a:srgbClr val="595959"/>
                </a:solidFill>
                <a:latin typeface="Trebuchet MS"/>
                <a:cs typeface="Trebuchet MS"/>
              </a:rPr>
              <a:t>di</a:t>
            </a:r>
            <a:r>
              <a:rPr sz="1400" b="1" i="1" spc="-125" dirty="0">
                <a:solidFill>
                  <a:srgbClr val="595959"/>
                </a:solidFill>
                <a:latin typeface="Trebuchet MS"/>
                <a:cs typeface="Trebuchet MS"/>
              </a:rPr>
              <a:t>r</a:t>
            </a:r>
            <a:r>
              <a:rPr sz="1400" b="1" i="1" spc="-100" dirty="0">
                <a:solidFill>
                  <a:srgbClr val="595959"/>
                </a:solidFill>
                <a:latin typeface="Trebuchet MS"/>
                <a:cs typeface="Trebuchet MS"/>
              </a:rPr>
              <a:t>ectE</a:t>
            </a:r>
            <a:r>
              <a:rPr sz="1400" b="1" i="1" spc="-150" dirty="0">
                <a:solidFill>
                  <a:srgbClr val="595959"/>
                </a:solidFill>
                <a:latin typeface="Trebuchet MS"/>
                <a:cs typeface="Trebuchet MS"/>
              </a:rPr>
              <a:t>x</a:t>
            </a:r>
            <a:r>
              <a:rPr sz="1400" b="1" i="1" spc="-90" dirty="0">
                <a:solidFill>
                  <a:srgbClr val="595959"/>
                </a:solidFill>
                <a:latin typeface="Trebuchet MS"/>
                <a:cs typeface="Trebuchet MS"/>
              </a:rPr>
              <a:t>ecutor</a:t>
            </a:r>
            <a:r>
              <a:rPr sz="1400" b="1" i="1" spc="-160" dirty="0">
                <a:solidFill>
                  <a:srgbClr val="595959"/>
                </a:solidFill>
                <a:latin typeface="Trebuchet MS"/>
                <a:cs typeface="Trebuchet MS"/>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40" dirty="0">
                <a:solidFill>
                  <a:srgbClr val="595959"/>
                </a:solidFill>
                <a:latin typeface="Tahoma"/>
                <a:cs typeface="Tahoma"/>
              </a:rPr>
              <a:t>Better</a:t>
            </a:r>
            <a:r>
              <a:rPr sz="1400" spc="-170" dirty="0">
                <a:solidFill>
                  <a:srgbClr val="595959"/>
                </a:solidFill>
                <a:latin typeface="Tahoma"/>
                <a:cs typeface="Tahoma"/>
              </a:rPr>
              <a:t> </a:t>
            </a:r>
            <a:r>
              <a:rPr sz="1400" spc="10" dirty="0">
                <a:solidFill>
                  <a:srgbClr val="595959"/>
                </a:solidFill>
                <a:latin typeface="Tahoma"/>
                <a:cs typeface="Tahoma"/>
              </a:rPr>
              <a:t>performance</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5" dirty="0">
                <a:solidFill>
                  <a:srgbClr val="595959"/>
                </a:solidFill>
                <a:latin typeface="Tahoma"/>
                <a:cs typeface="Tahoma"/>
              </a:rPr>
              <a:t>non-blocking</a:t>
            </a:r>
            <a:r>
              <a:rPr sz="1400" spc="-170" dirty="0">
                <a:solidFill>
                  <a:srgbClr val="595959"/>
                </a:solidFill>
                <a:latin typeface="Tahoma"/>
                <a:cs typeface="Tahoma"/>
              </a:rPr>
              <a:t> </a:t>
            </a:r>
            <a:r>
              <a:rPr sz="1400" spc="-10" dirty="0">
                <a:solidFill>
                  <a:srgbClr val="595959"/>
                </a:solidFill>
                <a:latin typeface="Tahoma"/>
                <a:cs typeface="Tahoma"/>
              </a:rPr>
              <a:t>app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Fi</a:t>
            </a:r>
            <a:r>
              <a:rPr sz="1400" dirty="0">
                <a:solidFill>
                  <a:srgbClr val="595959"/>
                </a:solidFill>
                <a:latin typeface="Tahoma"/>
                <a:cs typeface="Tahoma"/>
              </a:rPr>
              <a:t>x</a:t>
            </a:r>
            <a:r>
              <a:rPr sz="1400" spc="10" dirty="0">
                <a:solidFill>
                  <a:srgbClr val="595959"/>
                </a:solidFill>
                <a:latin typeface="Tahoma"/>
                <a:cs typeface="Tahoma"/>
              </a:rPr>
              <a:t>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8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0" dirty="0">
                <a:solidFill>
                  <a:srgbClr val="595959"/>
                </a:solidFill>
                <a:latin typeface="Tahoma"/>
                <a:cs typeface="Tahoma"/>
              </a:rPr>
              <a:t>Preferred</a:t>
            </a:r>
            <a:endParaRPr sz="1400">
              <a:latin typeface="Tahoma"/>
              <a:cs typeface="Tahoma"/>
            </a:endParaRPr>
          </a:p>
        </p:txBody>
      </p:sp>
      <p:grpSp>
        <p:nvGrpSpPr>
          <p:cNvPr id="4" name="object 4"/>
          <p:cNvGrpSpPr/>
          <p:nvPr/>
        </p:nvGrpSpPr>
        <p:grpSpPr>
          <a:xfrm>
            <a:off x="1640062" y="2664562"/>
            <a:ext cx="4596130" cy="2013585"/>
            <a:chOff x="1640062" y="2664562"/>
            <a:chExt cx="4596130" cy="2013585"/>
          </a:xfrm>
        </p:grpSpPr>
        <p:sp>
          <p:nvSpPr>
            <p:cNvPr id="5" name="object 5"/>
            <p:cNvSpPr/>
            <p:nvPr/>
          </p:nvSpPr>
          <p:spPr>
            <a:xfrm>
              <a:off x="3986575" y="2895775"/>
              <a:ext cx="2244725" cy="1317625"/>
            </a:xfrm>
            <a:custGeom>
              <a:avLst/>
              <a:gdLst/>
              <a:ahLst/>
              <a:cxnLst/>
              <a:rect l="l" t="t" r="r" b="b"/>
              <a:pathLst>
                <a:path w="2244725" h="1317625">
                  <a:moveTo>
                    <a:pt x="2244299" y="1317299"/>
                  </a:moveTo>
                  <a:lnTo>
                    <a:pt x="0" y="1317299"/>
                  </a:lnTo>
                  <a:lnTo>
                    <a:pt x="0" y="0"/>
                  </a:lnTo>
                  <a:lnTo>
                    <a:pt x="2244299" y="0"/>
                  </a:lnTo>
                  <a:lnTo>
                    <a:pt x="2244299" y="1317299"/>
                  </a:lnTo>
                  <a:close/>
                </a:path>
              </a:pathLst>
            </a:custGeom>
            <a:solidFill>
              <a:srgbClr val="E9EDEE"/>
            </a:solidFill>
          </p:spPr>
          <p:txBody>
            <a:bodyPr wrap="square" lIns="0" tIns="0" rIns="0" bIns="0" rtlCol="0"/>
            <a:lstStyle/>
            <a:p>
              <a:endParaRPr/>
            </a:p>
          </p:txBody>
        </p:sp>
        <p:sp>
          <p:nvSpPr>
            <p:cNvPr id="6" name="object 6"/>
            <p:cNvSpPr/>
            <p:nvPr/>
          </p:nvSpPr>
          <p:spPr>
            <a:xfrm>
              <a:off x="3986575" y="2895775"/>
              <a:ext cx="2244725" cy="1317625"/>
            </a:xfrm>
            <a:custGeom>
              <a:avLst/>
              <a:gdLst/>
              <a:ahLst/>
              <a:cxnLst/>
              <a:rect l="l" t="t" r="r" b="b"/>
              <a:pathLst>
                <a:path w="2244725" h="1317625">
                  <a:moveTo>
                    <a:pt x="0" y="0"/>
                  </a:moveTo>
                  <a:lnTo>
                    <a:pt x="2244299" y="0"/>
                  </a:lnTo>
                  <a:lnTo>
                    <a:pt x="2244299" y="1317299"/>
                  </a:lnTo>
                  <a:lnTo>
                    <a:pt x="0" y="1317299"/>
                  </a:lnTo>
                  <a:lnTo>
                    <a:pt x="0" y="0"/>
                  </a:lnTo>
                  <a:close/>
                </a:path>
              </a:pathLst>
            </a:custGeom>
            <a:ln w="9524">
              <a:solidFill>
                <a:srgbClr val="1A1A1A"/>
              </a:solidFill>
            </a:ln>
          </p:spPr>
          <p:txBody>
            <a:bodyPr wrap="square" lIns="0" tIns="0" rIns="0" bIns="0" rtlCol="0"/>
            <a:lstStyle/>
            <a:p>
              <a:endParaRPr/>
            </a:p>
          </p:txBody>
        </p:sp>
        <p:sp>
          <p:nvSpPr>
            <p:cNvPr id="7" name="object 7"/>
            <p:cNvSpPr/>
            <p:nvPr/>
          </p:nvSpPr>
          <p:spPr>
            <a:xfrm>
              <a:off x="5038949" y="2669325"/>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8" name="object 8"/>
            <p:cNvSpPr/>
            <p:nvPr/>
          </p:nvSpPr>
          <p:spPr>
            <a:xfrm>
              <a:off x="5038949" y="2669325"/>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9" name="object 9"/>
            <p:cNvSpPr/>
            <p:nvPr/>
          </p:nvSpPr>
          <p:spPr>
            <a:xfrm>
              <a:off x="4903100" y="2891400"/>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10" name="object 10"/>
            <p:cNvSpPr/>
            <p:nvPr/>
          </p:nvSpPr>
          <p:spPr>
            <a:xfrm>
              <a:off x="4903100" y="2891400"/>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11" name="object 11"/>
            <p:cNvSpPr/>
            <p:nvPr/>
          </p:nvSpPr>
          <p:spPr>
            <a:xfrm>
              <a:off x="3986575" y="3526975"/>
              <a:ext cx="439420" cy="482600"/>
            </a:xfrm>
            <a:custGeom>
              <a:avLst/>
              <a:gdLst/>
              <a:ahLst/>
              <a:cxnLst/>
              <a:rect l="l" t="t" r="r" b="b"/>
              <a:pathLst>
                <a:path w="439420" h="482600">
                  <a:moveTo>
                    <a:pt x="320890" y="317487"/>
                  </a:moveTo>
                  <a:lnTo>
                    <a:pt x="109799" y="317487"/>
                  </a:lnTo>
                  <a:lnTo>
                    <a:pt x="159889" y="303320"/>
                  </a:lnTo>
                  <a:lnTo>
                    <a:pt x="207019" y="284316"/>
                  </a:lnTo>
                  <a:lnTo>
                    <a:pt x="250832" y="260824"/>
                  </a:lnTo>
                  <a:lnTo>
                    <a:pt x="290972" y="233193"/>
                  </a:lnTo>
                  <a:lnTo>
                    <a:pt x="327082" y="201771"/>
                  </a:lnTo>
                  <a:lnTo>
                    <a:pt x="358806" y="166907"/>
                  </a:lnTo>
                  <a:lnTo>
                    <a:pt x="385786" y="128949"/>
                  </a:lnTo>
                  <a:lnTo>
                    <a:pt x="407667" y="88246"/>
                  </a:lnTo>
                  <a:lnTo>
                    <a:pt x="424091" y="45147"/>
                  </a:lnTo>
                  <a:lnTo>
                    <a:pt x="434702" y="0"/>
                  </a:lnTo>
                  <a:lnTo>
                    <a:pt x="439071" y="44567"/>
                  </a:lnTo>
                  <a:lnTo>
                    <a:pt x="437595" y="88436"/>
                  </a:lnTo>
                  <a:lnTo>
                    <a:pt x="430533" y="131266"/>
                  </a:lnTo>
                  <a:lnTo>
                    <a:pt x="418144" y="172715"/>
                  </a:lnTo>
                  <a:lnTo>
                    <a:pt x="400688" y="212442"/>
                  </a:lnTo>
                  <a:lnTo>
                    <a:pt x="378426" y="250106"/>
                  </a:lnTo>
                  <a:lnTo>
                    <a:pt x="351616" y="285365"/>
                  </a:lnTo>
                  <a:lnTo>
                    <a:pt x="320890" y="317487"/>
                  </a:lnTo>
                  <a:close/>
                </a:path>
                <a:path w="439420" h="482600">
                  <a:moveTo>
                    <a:pt x="109799" y="482187"/>
                  </a:moveTo>
                  <a:lnTo>
                    <a:pt x="0" y="384599"/>
                  </a:lnTo>
                  <a:lnTo>
                    <a:pt x="109799" y="262587"/>
                  </a:lnTo>
                  <a:lnTo>
                    <a:pt x="109799" y="317487"/>
                  </a:lnTo>
                  <a:lnTo>
                    <a:pt x="320890" y="317487"/>
                  </a:lnTo>
                  <a:lnTo>
                    <a:pt x="285392" y="347301"/>
                  </a:lnTo>
                  <a:lnTo>
                    <a:pt x="246497" y="373295"/>
                  </a:lnTo>
                  <a:lnTo>
                    <a:pt x="204094" y="395519"/>
                  </a:lnTo>
                  <a:lnTo>
                    <a:pt x="158442" y="413630"/>
                  </a:lnTo>
                  <a:lnTo>
                    <a:pt x="109799" y="427287"/>
                  </a:lnTo>
                  <a:lnTo>
                    <a:pt x="109799" y="482187"/>
                  </a:lnTo>
                  <a:close/>
                </a:path>
              </a:pathLst>
            </a:custGeom>
            <a:solidFill>
              <a:srgbClr val="B6D7A8"/>
            </a:solidFill>
          </p:spPr>
          <p:txBody>
            <a:bodyPr wrap="square" lIns="0" tIns="0" rIns="0" bIns="0" rtlCol="0"/>
            <a:lstStyle/>
            <a:p>
              <a:endParaRPr/>
            </a:p>
          </p:txBody>
        </p:sp>
        <p:sp>
          <p:nvSpPr>
            <p:cNvPr id="12" name="object 12"/>
            <p:cNvSpPr/>
            <p:nvPr/>
          </p:nvSpPr>
          <p:spPr>
            <a:xfrm>
              <a:off x="3986575" y="3087475"/>
              <a:ext cx="439420" cy="494665"/>
            </a:xfrm>
            <a:custGeom>
              <a:avLst/>
              <a:gdLst/>
              <a:ahLst/>
              <a:cxnLst/>
              <a:rect l="l" t="t" r="r" b="b"/>
              <a:pathLst>
                <a:path w="439420" h="494664">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close/>
                </a:path>
              </a:pathLst>
            </a:custGeom>
            <a:solidFill>
              <a:srgbClr val="91AB86"/>
            </a:solidFill>
          </p:spPr>
          <p:txBody>
            <a:bodyPr wrap="square" lIns="0" tIns="0" rIns="0" bIns="0" rtlCol="0"/>
            <a:lstStyle/>
            <a:p>
              <a:endParaRPr/>
            </a:p>
          </p:txBody>
        </p:sp>
        <p:sp>
          <p:nvSpPr>
            <p:cNvPr id="13" name="object 13"/>
            <p:cNvSpPr/>
            <p:nvPr/>
          </p:nvSpPr>
          <p:spPr>
            <a:xfrm>
              <a:off x="3986575" y="3087475"/>
              <a:ext cx="439420" cy="922019"/>
            </a:xfrm>
            <a:custGeom>
              <a:avLst/>
              <a:gdLst/>
              <a:ahLst/>
              <a:cxnLst/>
              <a:rect l="l" t="t" r="r" b="b"/>
              <a:pathLst>
                <a:path w="439420" h="922020">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lnTo>
                    <a:pt x="435898" y="541613"/>
                  </a:lnTo>
                  <a:lnTo>
                    <a:pt x="426226" y="587333"/>
                  </a:lnTo>
                  <a:lnTo>
                    <a:pt x="410530" y="631167"/>
                  </a:lnTo>
                  <a:lnTo>
                    <a:pt x="389159" y="672720"/>
                  </a:lnTo>
                  <a:lnTo>
                    <a:pt x="362458" y="711602"/>
                  </a:lnTo>
                  <a:lnTo>
                    <a:pt x="330776" y="747419"/>
                  </a:lnTo>
                  <a:lnTo>
                    <a:pt x="294459" y="779778"/>
                  </a:lnTo>
                  <a:lnTo>
                    <a:pt x="253856" y="808287"/>
                  </a:lnTo>
                  <a:lnTo>
                    <a:pt x="209313" y="832554"/>
                  </a:lnTo>
                  <a:lnTo>
                    <a:pt x="161179" y="852184"/>
                  </a:lnTo>
                  <a:lnTo>
                    <a:pt x="109799" y="866787"/>
                  </a:lnTo>
                  <a:lnTo>
                    <a:pt x="109799" y="921687"/>
                  </a:lnTo>
                  <a:lnTo>
                    <a:pt x="0" y="824099"/>
                  </a:lnTo>
                  <a:lnTo>
                    <a:pt x="109799" y="702087"/>
                  </a:lnTo>
                  <a:lnTo>
                    <a:pt x="109799" y="756987"/>
                  </a:lnTo>
                  <a:lnTo>
                    <a:pt x="159889" y="742820"/>
                  </a:lnTo>
                  <a:lnTo>
                    <a:pt x="207019" y="723816"/>
                  </a:lnTo>
                  <a:lnTo>
                    <a:pt x="250832" y="700324"/>
                  </a:lnTo>
                  <a:lnTo>
                    <a:pt x="290972" y="672693"/>
                  </a:lnTo>
                  <a:lnTo>
                    <a:pt x="327082" y="641271"/>
                  </a:lnTo>
                  <a:lnTo>
                    <a:pt x="358806" y="606407"/>
                  </a:lnTo>
                  <a:lnTo>
                    <a:pt x="385786" y="568449"/>
                  </a:lnTo>
                  <a:lnTo>
                    <a:pt x="407667" y="527746"/>
                  </a:lnTo>
                  <a:lnTo>
                    <a:pt x="424091" y="484647"/>
                  </a:lnTo>
                  <a:lnTo>
                    <a:pt x="434702" y="439499"/>
                  </a:lnTo>
                </a:path>
              </a:pathLst>
            </a:custGeom>
            <a:ln w="9524">
              <a:solidFill>
                <a:srgbClr val="1A1A1A"/>
              </a:solidFill>
            </a:ln>
          </p:spPr>
          <p:txBody>
            <a:bodyPr wrap="square" lIns="0" tIns="0" rIns="0" bIns="0" rtlCol="0"/>
            <a:lstStyle/>
            <a:p>
              <a:endParaRPr/>
            </a:p>
          </p:txBody>
        </p:sp>
        <p:sp>
          <p:nvSpPr>
            <p:cNvPr id="14" name="object 14"/>
            <p:cNvSpPr/>
            <p:nvPr/>
          </p:nvSpPr>
          <p:spPr>
            <a:xfrm>
              <a:off x="3547503" y="3099687"/>
              <a:ext cx="439420" cy="482600"/>
            </a:xfrm>
            <a:custGeom>
              <a:avLst/>
              <a:gdLst/>
              <a:ahLst/>
              <a:cxnLst/>
              <a:rect l="l" t="t" r="r" b="b"/>
              <a:pathLst>
                <a:path w="439420" h="482600">
                  <a:moveTo>
                    <a:pt x="4369" y="482187"/>
                  </a:moveTo>
                  <a:lnTo>
                    <a:pt x="0" y="437620"/>
                  </a:lnTo>
                  <a:lnTo>
                    <a:pt x="1476" y="393750"/>
                  </a:lnTo>
                  <a:lnTo>
                    <a:pt x="8538" y="350920"/>
                  </a:lnTo>
                  <a:lnTo>
                    <a:pt x="20927" y="309471"/>
                  </a:lnTo>
                  <a:lnTo>
                    <a:pt x="38383" y="269744"/>
                  </a:lnTo>
                  <a:lnTo>
                    <a:pt x="60645" y="232080"/>
                  </a:lnTo>
                  <a:lnTo>
                    <a:pt x="87455" y="196822"/>
                  </a:lnTo>
                  <a:lnTo>
                    <a:pt x="118553" y="164310"/>
                  </a:lnTo>
                  <a:lnTo>
                    <a:pt x="153679" y="134886"/>
                  </a:lnTo>
                  <a:lnTo>
                    <a:pt x="192573" y="108891"/>
                  </a:lnTo>
                  <a:lnTo>
                    <a:pt x="234977" y="86668"/>
                  </a:lnTo>
                  <a:lnTo>
                    <a:pt x="280629" y="68557"/>
                  </a:lnTo>
                  <a:lnTo>
                    <a:pt x="329271" y="54899"/>
                  </a:lnTo>
                  <a:lnTo>
                    <a:pt x="329271" y="0"/>
                  </a:lnTo>
                  <a:lnTo>
                    <a:pt x="439071" y="97587"/>
                  </a:lnTo>
                  <a:lnTo>
                    <a:pt x="378676" y="164699"/>
                  </a:lnTo>
                  <a:lnTo>
                    <a:pt x="329271" y="164699"/>
                  </a:lnTo>
                  <a:lnTo>
                    <a:pt x="279182" y="178867"/>
                  </a:lnTo>
                  <a:lnTo>
                    <a:pt x="232052" y="197871"/>
                  </a:lnTo>
                  <a:lnTo>
                    <a:pt x="188239" y="221362"/>
                  </a:lnTo>
                  <a:lnTo>
                    <a:pt x="148099" y="248993"/>
                  </a:lnTo>
                  <a:lnTo>
                    <a:pt x="111989" y="280415"/>
                  </a:lnTo>
                  <a:lnTo>
                    <a:pt x="80265" y="315279"/>
                  </a:lnTo>
                  <a:lnTo>
                    <a:pt x="53284" y="353237"/>
                  </a:lnTo>
                  <a:lnTo>
                    <a:pt x="31404" y="393940"/>
                  </a:lnTo>
                  <a:lnTo>
                    <a:pt x="14980" y="437039"/>
                  </a:lnTo>
                  <a:lnTo>
                    <a:pt x="4369" y="482187"/>
                  </a:lnTo>
                  <a:close/>
                </a:path>
                <a:path w="439420" h="482600">
                  <a:moveTo>
                    <a:pt x="329271" y="219599"/>
                  </a:moveTo>
                  <a:lnTo>
                    <a:pt x="329271" y="164699"/>
                  </a:lnTo>
                  <a:lnTo>
                    <a:pt x="378676" y="164699"/>
                  </a:lnTo>
                  <a:lnTo>
                    <a:pt x="329271" y="219599"/>
                  </a:lnTo>
                  <a:close/>
                </a:path>
              </a:pathLst>
            </a:custGeom>
            <a:solidFill>
              <a:srgbClr val="B6D7A8"/>
            </a:solidFill>
          </p:spPr>
          <p:txBody>
            <a:bodyPr wrap="square" lIns="0" tIns="0" rIns="0" bIns="0" rtlCol="0"/>
            <a:lstStyle/>
            <a:p>
              <a:endParaRPr/>
            </a:p>
          </p:txBody>
        </p:sp>
        <p:sp>
          <p:nvSpPr>
            <p:cNvPr id="15" name="object 15"/>
            <p:cNvSpPr/>
            <p:nvPr/>
          </p:nvSpPr>
          <p:spPr>
            <a:xfrm>
              <a:off x="3547374" y="3526975"/>
              <a:ext cx="439420" cy="494665"/>
            </a:xfrm>
            <a:custGeom>
              <a:avLst/>
              <a:gdLst/>
              <a:ahLst/>
              <a:cxnLst/>
              <a:rect l="l" t="t" r="r" b="b"/>
              <a:pathLst>
                <a:path w="439420" h="494664">
                  <a:moveTo>
                    <a:pt x="439199" y="494399"/>
                  </a:moveTo>
                  <a:lnTo>
                    <a:pt x="387980" y="491812"/>
                  </a:lnTo>
                  <a:lnTo>
                    <a:pt x="338495" y="484242"/>
                  </a:lnTo>
                  <a:lnTo>
                    <a:pt x="291076" y="471978"/>
                  </a:lnTo>
                  <a:lnTo>
                    <a:pt x="246051" y="455308"/>
                  </a:lnTo>
                  <a:lnTo>
                    <a:pt x="203750" y="434522"/>
                  </a:lnTo>
                  <a:lnTo>
                    <a:pt x="164502" y="409907"/>
                  </a:lnTo>
                  <a:lnTo>
                    <a:pt x="128638" y="381753"/>
                  </a:lnTo>
                  <a:lnTo>
                    <a:pt x="96487" y="350347"/>
                  </a:lnTo>
                  <a:lnTo>
                    <a:pt x="68378" y="315979"/>
                  </a:lnTo>
                  <a:lnTo>
                    <a:pt x="44640" y="278937"/>
                  </a:lnTo>
                  <a:lnTo>
                    <a:pt x="25604" y="239509"/>
                  </a:lnTo>
                  <a:lnTo>
                    <a:pt x="11599" y="197985"/>
                  </a:lnTo>
                  <a:lnTo>
                    <a:pt x="2954" y="154652"/>
                  </a:lnTo>
                  <a:lnTo>
                    <a:pt x="0" y="109799"/>
                  </a:lnTo>
                  <a:lnTo>
                    <a:pt x="0" y="0"/>
                  </a:lnTo>
                  <a:lnTo>
                    <a:pt x="2954" y="44852"/>
                  </a:lnTo>
                  <a:lnTo>
                    <a:pt x="11599" y="88185"/>
                  </a:lnTo>
                  <a:lnTo>
                    <a:pt x="25604" y="129709"/>
                  </a:lnTo>
                  <a:lnTo>
                    <a:pt x="44640" y="169137"/>
                  </a:lnTo>
                  <a:lnTo>
                    <a:pt x="68378" y="206179"/>
                  </a:lnTo>
                  <a:lnTo>
                    <a:pt x="96487" y="240547"/>
                  </a:lnTo>
                  <a:lnTo>
                    <a:pt x="128638" y="271953"/>
                  </a:lnTo>
                  <a:lnTo>
                    <a:pt x="164502" y="300107"/>
                  </a:lnTo>
                  <a:lnTo>
                    <a:pt x="203750" y="324722"/>
                  </a:lnTo>
                  <a:lnTo>
                    <a:pt x="246051" y="345508"/>
                  </a:lnTo>
                  <a:lnTo>
                    <a:pt x="291076" y="362178"/>
                  </a:lnTo>
                  <a:lnTo>
                    <a:pt x="338495" y="374442"/>
                  </a:lnTo>
                  <a:lnTo>
                    <a:pt x="387980" y="382012"/>
                  </a:lnTo>
                  <a:lnTo>
                    <a:pt x="439199" y="384599"/>
                  </a:lnTo>
                  <a:lnTo>
                    <a:pt x="439199" y="494399"/>
                  </a:lnTo>
                  <a:close/>
                </a:path>
              </a:pathLst>
            </a:custGeom>
            <a:solidFill>
              <a:srgbClr val="91AB86"/>
            </a:solidFill>
          </p:spPr>
          <p:txBody>
            <a:bodyPr wrap="square" lIns="0" tIns="0" rIns="0" bIns="0" rtlCol="0"/>
            <a:lstStyle/>
            <a:p>
              <a:endParaRPr/>
            </a:p>
          </p:txBody>
        </p:sp>
        <p:sp>
          <p:nvSpPr>
            <p:cNvPr id="16" name="object 16"/>
            <p:cNvSpPr/>
            <p:nvPr/>
          </p:nvSpPr>
          <p:spPr>
            <a:xfrm>
              <a:off x="3547374" y="3099687"/>
              <a:ext cx="439420" cy="922019"/>
            </a:xfrm>
            <a:custGeom>
              <a:avLst/>
              <a:gdLst/>
              <a:ahLst/>
              <a:cxnLst/>
              <a:rect l="l" t="t" r="r" b="b"/>
              <a:pathLst>
                <a:path w="439420" h="922020">
                  <a:moveTo>
                    <a:pt x="0" y="427287"/>
                  </a:moveTo>
                  <a:lnTo>
                    <a:pt x="2954" y="472139"/>
                  </a:lnTo>
                  <a:lnTo>
                    <a:pt x="11599" y="515472"/>
                  </a:lnTo>
                  <a:lnTo>
                    <a:pt x="25604" y="556996"/>
                  </a:lnTo>
                  <a:lnTo>
                    <a:pt x="44640" y="596424"/>
                  </a:lnTo>
                  <a:lnTo>
                    <a:pt x="68378" y="633466"/>
                  </a:lnTo>
                  <a:lnTo>
                    <a:pt x="96487" y="667834"/>
                  </a:lnTo>
                  <a:lnTo>
                    <a:pt x="128638" y="699240"/>
                  </a:lnTo>
                  <a:lnTo>
                    <a:pt x="164502" y="727394"/>
                  </a:lnTo>
                  <a:lnTo>
                    <a:pt x="203750" y="752009"/>
                  </a:lnTo>
                  <a:lnTo>
                    <a:pt x="246051" y="772796"/>
                  </a:lnTo>
                  <a:lnTo>
                    <a:pt x="291076" y="789465"/>
                  </a:lnTo>
                  <a:lnTo>
                    <a:pt x="338495" y="801729"/>
                  </a:lnTo>
                  <a:lnTo>
                    <a:pt x="387980" y="809299"/>
                  </a:lnTo>
                  <a:lnTo>
                    <a:pt x="439199" y="811887"/>
                  </a:lnTo>
                  <a:lnTo>
                    <a:pt x="439199" y="921687"/>
                  </a:lnTo>
                  <a:lnTo>
                    <a:pt x="387980" y="919099"/>
                  </a:lnTo>
                  <a:lnTo>
                    <a:pt x="338495" y="911529"/>
                  </a:lnTo>
                  <a:lnTo>
                    <a:pt x="291076" y="899265"/>
                  </a:lnTo>
                  <a:lnTo>
                    <a:pt x="246051" y="882596"/>
                  </a:lnTo>
                  <a:lnTo>
                    <a:pt x="203750" y="861809"/>
                  </a:lnTo>
                  <a:lnTo>
                    <a:pt x="164502" y="837194"/>
                  </a:lnTo>
                  <a:lnTo>
                    <a:pt x="128638" y="809040"/>
                  </a:lnTo>
                  <a:lnTo>
                    <a:pt x="96487" y="777634"/>
                  </a:lnTo>
                  <a:lnTo>
                    <a:pt x="68378" y="743266"/>
                  </a:lnTo>
                  <a:lnTo>
                    <a:pt x="44640" y="706224"/>
                  </a:lnTo>
                  <a:lnTo>
                    <a:pt x="25604" y="666796"/>
                  </a:lnTo>
                  <a:lnTo>
                    <a:pt x="11599" y="625272"/>
                  </a:lnTo>
                  <a:lnTo>
                    <a:pt x="2954" y="581939"/>
                  </a:lnTo>
                  <a:lnTo>
                    <a:pt x="0" y="537087"/>
                  </a:lnTo>
                  <a:lnTo>
                    <a:pt x="0" y="427287"/>
                  </a:lnTo>
                  <a:lnTo>
                    <a:pt x="3301" y="380073"/>
                  </a:lnTo>
                  <a:lnTo>
                    <a:pt x="12973" y="334353"/>
                  </a:lnTo>
                  <a:lnTo>
                    <a:pt x="28669" y="290520"/>
                  </a:lnTo>
                  <a:lnTo>
                    <a:pt x="50040" y="248966"/>
                  </a:lnTo>
                  <a:lnTo>
                    <a:pt x="76741" y="210084"/>
                  </a:lnTo>
                  <a:lnTo>
                    <a:pt x="108423" y="174267"/>
                  </a:lnTo>
                  <a:lnTo>
                    <a:pt x="144740" y="141908"/>
                  </a:lnTo>
                  <a:lnTo>
                    <a:pt x="185343" y="113399"/>
                  </a:lnTo>
                  <a:lnTo>
                    <a:pt x="229886" y="89133"/>
                  </a:lnTo>
                  <a:lnTo>
                    <a:pt x="278020" y="69502"/>
                  </a:lnTo>
                  <a:lnTo>
                    <a:pt x="329399" y="54899"/>
                  </a:lnTo>
                  <a:lnTo>
                    <a:pt x="329399" y="0"/>
                  </a:lnTo>
                  <a:lnTo>
                    <a:pt x="439199" y="97587"/>
                  </a:lnTo>
                  <a:lnTo>
                    <a:pt x="329399" y="219599"/>
                  </a:lnTo>
                  <a:lnTo>
                    <a:pt x="329399" y="164699"/>
                  </a:lnTo>
                  <a:lnTo>
                    <a:pt x="279310" y="178867"/>
                  </a:lnTo>
                  <a:lnTo>
                    <a:pt x="232180" y="197871"/>
                  </a:lnTo>
                  <a:lnTo>
                    <a:pt x="188367" y="221362"/>
                  </a:lnTo>
                  <a:lnTo>
                    <a:pt x="148227" y="248993"/>
                  </a:lnTo>
                  <a:lnTo>
                    <a:pt x="112117" y="280415"/>
                  </a:lnTo>
                  <a:lnTo>
                    <a:pt x="80393" y="315279"/>
                  </a:lnTo>
                  <a:lnTo>
                    <a:pt x="53413" y="353237"/>
                  </a:lnTo>
                  <a:lnTo>
                    <a:pt x="31532" y="393940"/>
                  </a:lnTo>
                  <a:lnTo>
                    <a:pt x="15108" y="437039"/>
                  </a:lnTo>
                  <a:lnTo>
                    <a:pt x="4497" y="482187"/>
                  </a:lnTo>
                </a:path>
              </a:pathLst>
            </a:custGeom>
            <a:ln w="9524">
              <a:solidFill>
                <a:srgbClr val="1A1A1A"/>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228762" y="3809787"/>
              <a:ext cx="246524" cy="232424"/>
            </a:xfrm>
            <a:prstGeom prst="rect">
              <a:avLst/>
            </a:prstGeom>
          </p:spPr>
        </p:pic>
        <p:pic>
          <p:nvPicPr>
            <p:cNvPr id="18" name="object 18"/>
            <p:cNvPicPr/>
            <p:nvPr/>
          </p:nvPicPr>
          <p:blipFill>
            <a:blip r:embed="rId2" cstate="print"/>
            <a:stretch>
              <a:fillRect/>
            </a:stretch>
          </p:blipFill>
          <p:spPr>
            <a:xfrm>
              <a:off x="5528987" y="3809787"/>
              <a:ext cx="246524" cy="232424"/>
            </a:xfrm>
            <a:prstGeom prst="rect">
              <a:avLst/>
            </a:prstGeom>
          </p:spPr>
        </p:pic>
        <p:pic>
          <p:nvPicPr>
            <p:cNvPr id="19" name="object 19"/>
            <p:cNvPicPr/>
            <p:nvPr/>
          </p:nvPicPr>
          <p:blipFill>
            <a:blip r:embed="rId2" cstate="print"/>
            <a:stretch>
              <a:fillRect/>
            </a:stretch>
          </p:blipFill>
          <p:spPr>
            <a:xfrm>
              <a:off x="4872937" y="3809787"/>
              <a:ext cx="246524" cy="232424"/>
            </a:xfrm>
            <a:prstGeom prst="rect">
              <a:avLst/>
            </a:prstGeom>
          </p:spPr>
        </p:pic>
        <p:sp>
          <p:nvSpPr>
            <p:cNvPr id="20" name="object 20"/>
            <p:cNvSpPr/>
            <p:nvPr/>
          </p:nvSpPr>
          <p:spPr>
            <a:xfrm>
              <a:off x="1663543" y="4181700"/>
              <a:ext cx="3640454" cy="313690"/>
            </a:xfrm>
            <a:custGeom>
              <a:avLst/>
              <a:gdLst/>
              <a:ahLst/>
              <a:cxnLst/>
              <a:rect l="l" t="t" r="r" b="b"/>
              <a:pathLst>
                <a:path w="3640454" h="313689">
                  <a:moveTo>
                    <a:pt x="3640256" y="0"/>
                  </a:moveTo>
                  <a:lnTo>
                    <a:pt x="3626336" y="0"/>
                  </a:lnTo>
                  <a:lnTo>
                    <a:pt x="3626336" y="313499"/>
                  </a:lnTo>
                  <a:lnTo>
                    <a:pt x="0" y="313499"/>
                  </a:lnTo>
                </a:path>
              </a:pathLst>
            </a:custGeom>
            <a:ln w="9524">
              <a:solidFill>
                <a:srgbClr val="1A1A1A"/>
              </a:solidFill>
              <a:prstDash val="lgDash"/>
            </a:ln>
          </p:spPr>
          <p:txBody>
            <a:bodyPr wrap="square" lIns="0" tIns="0" rIns="0" bIns="0" rtlCol="0"/>
            <a:lstStyle/>
            <a:p>
              <a:endParaRPr/>
            </a:p>
          </p:txBody>
        </p:sp>
        <p:sp>
          <p:nvSpPr>
            <p:cNvPr id="21" name="object 21"/>
            <p:cNvSpPr/>
            <p:nvPr/>
          </p:nvSpPr>
          <p:spPr>
            <a:xfrm>
              <a:off x="1644824" y="448448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1644824" y="448448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670518" y="4216550"/>
              <a:ext cx="3640454" cy="446405"/>
            </a:xfrm>
            <a:custGeom>
              <a:avLst/>
              <a:gdLst/>
              <a:ahLst/>
              <a:cxnLst/>
              <a:rect l="l" t="t" r="r" b="b"/>
              <a:pathLst>
                <a:path w="3640454" h="446404">
                  <a:moveTo>
                    <a:pt x="3640256" y="0"/>
                  </a:moveTo>
                  <a:lnTo>
                    <a:pt x="3612379" y="0"/>
                  </a:lnTo>
                  <a:lnTo>
                    <a:pt x="3612379" y="446099"/>
                  </a:lnTo>
                  <a:lnTo>
                    <a:pt x="0" y="446099"/>
                  </a:lnTo>
                </a:path>
              </a:pathLst>
            </a:custGeom>
            <a:ln w="9524">
              <a:solidFill>
                <a:srgbClr val="1A1A1A"/>
              </a:solidFill>
              <a:prstDash val="lgDash"/>
            </a:ln>
          </p:spPr>
          <p:txBody>
            <a:bodyPr wrap="square" lIns="0" tIns="0" rIns="0" bIns="0" rtlCol="0"/>
            <a:lstStyle/>
            <a:p>
              <a:endParaRPr/>
            </a:p>
          </p:txBody>
        </p:sp>
        <p:sp>
          <p:nvSpPr>
            <p:cNvPr id="24" name="object 24"/>
            <p:cNvSpPr/>
            <p:nvPr/>
          </p:nvSpPr>
          <p:spPr>
            <a:xfrm>
              <a:off x="1651799" y="465193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5" name="object 25"/>
            <p:cNvSpPr/>
            <p:nvPr/>
          </p:nvSpPr>
          <p:spPr>
            <a:xfrm>
              <a:off x="1651799" y="465193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1549737" y="3103412"/>
            <a:ext cx="1814830" cy="41275"/>
            <a:chOff x="1549737" y="3103412"/>
            <a:chExt cx="1814830" cy="41275"/>
          </a:xfrm>
        </p:grpSpPr>
        <p:sp>
          <p:nvSpPr>
            <p:cNvPr id="27" name="object 27"/>
            <p:cNvSpPr/>
            <p:nvPr/>
          </p:nvSpPr>
          <p:spPr>
            <a:xfrm>
              <a:off x="1554499" y="31172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28" name="object 28"/>
            <p:cNvSpPr/>
            <p:nvPr/>
          </p:nvSpPr>
          <p:spPr>
            <a:xfrm>
              <a:off x="3316190" y="31081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316190" y="31081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0" name="object 30"/>
          <p:cNvGrpSpPr/>
          <p:nvPr/>
        </p:nvGrpSpPr>
        <p:grpSpPr>
          <a:xfrm>
            <a:off x="1549737" y="3269762"/>
            <a:ext cx="1814830" cy="41275"/>
            <a:chOff x="1549737" y="3269762"/>
            <a:chExt cx="1814830" cy="41275"/>
          </a:xfrm>
        </p:grpSpPr>
        <p:sp>
          <p:nvSpPr>
            <p:cNvPr id="31" name="object 31"/>
            <p:cNvSpPr/>
            <p:nvPr/>
          </p:nvSpPr>
          <p:spPr>
            <a:xfrm>
              <a:off x="1554499" y="32835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2" name="object 32"/>
            <p:cNvSpPr/>
            <p:nvPr/>
          </p:nvSpPr>
          <p:spPr>
            <a:xfrm>
              <a:off x="3316190" y="32745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3" name="object 33"/>
            <p:cNvSpPr/>
            <p:nvPr/>
          </p:nvSpPr>
          <p:spPr>
            <a:xfrm>
              <a:off x="3316190" y="32745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4" name="object 34"/>
          <p:cNvGrpSpPr/>
          <p:nvPr/>
        </p:nvGrpSpPr>
        <p:grpSpPr>
          <a:xfrm>
            <a:off x="1549737" y="3471862"/>
            <a:ext cx="1814830" cy="41275"/>
            <a:chOff x="1549737" y="3471862"/>
            <a:chExt cx="1814830" cy="41275"/>
          </a:xfrm>
        </p:grpSpPr>
        <p:sp>
          <p:nvSpPr>
            <p:cNvPr id="35" name="object 35"/>
            <p:cNvSpPr/>
            <p:nvPr/>
          </p:nvSpPr>
          <p:spPr>
            <a:xfrm>
              <a:off x="1554499" y="34856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6" name="object 36"/>
            <p:cNvSpPr/>
            <p:nvPr/>
          </p:nvSpPr>
          <p:spPr>
            <a:xfrm>
              <a:off x="3316190" y="34766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7" name="object 37"/>
            <p:cNvSpPr/>
            <p:nvPr/>
          </p:nvSpPr>
          <p:spPr>
            <a:xfrm>
              <a:off x="3316190" y="34766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8" name="object 38"/>
          <p:cNvGrpSpPr/>
          <p:nvPr/>
        </p:nvGrpSpPr>
        <p:grpSpPr>
          <a:xfrm>
            <a:off x="1549737" y="3638212"/>
            <a:ext cx="1814830" cy="41275"/>
            <a:chOff x="1549737" y="3638212"/>
            <a:chExt cx="1814830" cy="41275"/>
          </a:xfrm>
        </p:grpSpPr>
        <p:sp>
          <p:nvSpPr>
            <p:cNvPr id="39" name="object 39"/>
            <p:cNvSpPr/>
            <p:nvPr/>
          </p:nvSpPr>
          <p:spPr>
            <a:xfrm>
              <a:off x="1554499" y="36520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0" name="object 40"/>
            <p:cNvSpPr/>
            <p:nvPr/>
          </p:nvSpPr>
          <p:spPr>
            <a:xfrm>
              <a:off x="3316190" y="36429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1" name="object 41"/>
            <p:cNvSpPr/>
            <p:nvPr/>
          </p:nvSpPr>
          <p:spPr>
            <a:xfrm>
              <a:off x="3316190" y="36429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2" name="object 42"/>
          <p:cNvGrpSpPr/>
          <p:nvPr/>
        </p:nvGrpSpPr>
        <p:grpSpPr>
          <a:xfrm>
            <a:off x="1549737" y="3804563"/>
            <a:ext cx="1814830" cy="41275"/>
            <a:chOff x="1549737" y="3804563"/>
            <a:chExt cx="1814830" cy="41275"/>
          </a:xfrm>
        </p:grpSpPr>
        <p:sp>
          <p:nvSpPr>
            <p:cNvPr id="43" name="object 43"/>
            <p:cNvSpPr/>
            <p:nvPr/>
          </p:nvSpPr>
          <p:spPr>
            <a:xfrm>
              <a:off x="1554499" y="381837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4" name="object 44"/>
            <p:cNvSpPr/>
            <p:nvPr/>
          </p:nvSpPr>
          <p:spPr>
            <a:xfrm>
              <a:off x="3316190" y="38093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5" name="object 45"/>
            <p:cNvSpPr/>
            <p:nvPr/>
          </p:nvSpPr>
          <p:spPr>
            <a:xfrm>
              <a:off x="3316190" y="38093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6" name="object 46"/>
          <p:cNvGrpSpPr/>
          <p:nvPr/>
        </p:nvGrpSpPr>
        <p:grpSpPr>
          <a:xfrm>
            <a:off x="1549737" y="3970913"/>
            <a:ext cx="1814830" cy="41275"/>
            <a:chOff x="1549737" y="3970913"/>
            <a:chExt cx="1814830" cy="41275"/>
          </a:xfrm>
        </p:grpSpPr>
        <p:sp>
          <p:nvSpPr>
            <p:cNvPr id="47" name="object 47"/>
            <p:cNvSpPr/>
            <p:nvPr/>
          </p:nvSpPr>
          <p:spPr>
            <a:xfrm>
              <a:off x="1554499" y="398472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8" name="object 48"/>
            <p:cNvSpPr/>
            <p:nvPr/>
          </p:nvSpPr>
          <p:spPr>
            <a:xfrm>
              <a:off x="3316190" y="39756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9" name="object 49"/>
            <p:cNvSpPr/>
            <p:nvPr/>
          </p:nvSpPr>
          <p:spPr>
            <a:xfrm>
              <a:off x="3316190" y="39756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grpSp>
        <p:nvGrpSpPr>
          <p:cNvPr id="3" name="object 3"/>
          <p:cNvGrpSpPr/>
          <p:nvPr/>
        </p:nvGrpSpPr>
        <p:grpSpPr>
          <a:xfrm>
            <a:off x="458475" y="1469600"/>
            <a:ext cx="8505825" cy="3492500"/>
            <a:chOff x="458475" y="1469600"/>
            <a:chExt cx="8505825" cy="3492500"/>
          </a:xfrm>
        </p:grpSpPr>
        <p:pic>
          <p:nvPicPr>
            <p:cNvPr id="4" name="object 4"/>
            <p:cNvPicPr/>
            <p:nvPr/>
          </p:nvPicPr>
          <p:blipFill>
            <a:blip r:embed="rId2" cstate="print"/>
            <a:stretch>
              <a:fillRect/>
            </a:stretch>
          </p:blipFill>
          <p:spPr>
            <a:xfrm>
              <a:off x="458475" y="1469600"/>
              <a:ext cx="4020387" cy="1990899"/>
            </a:xfrm>
            <a:prstGeom prst="rect">
              <a:avLst/>
            </a:prstGeom>
          </p:spPr>
        </p:pic>
        <p:pic>
          <p:nvPicPr>
            <p:cNvPr id="5" name="object 5"/>
            <p:cNvPicPr/>
            <p:nvPr/>
          </p:nvPicPr>
          <p:blipFill>
            <a:blip r:embed="rId3" cstate="print"/>
            <a:stretch>
              <a:fillRect/>
            </a:stretch>
          </p:blipFill>
          <p:spPr>
            <a:xfrm>
              <a:off x="4094650" y="2971150"/>
              <a:ext cx="4869225" cy="1990903"/>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6034" rIns="0" bIns="0" rtlCol="0">
            <a:spAutoFit/>
          </a:bodyPr>
          <a:lstStyle/>
          <a:p>
            <a:pPr marL="12700" marR="5080">
              <a:lnSpc>
                <a:spcPts val="5030"/>
              </a:lnSpc>
              <a:spcBef>
                <a:spcPts val="204"/>
              </a:spcBef>
            </a:pPr>
            <a:r>
              <a:rPr spc="310" dirty="0"/>
              <a:t>gRPC</a:t>
            </a:r>
            <a:r>
              <a:rPr spc="-280" dirty="0"/>
              <a:t> </a:t>
            </a:r>
            <a:r>
              <a:rPr spc="210" dirty="0"/>
              <a:t>-</a:t>
            </a:r>
            <a:r>
              <a:rPr spc="-280" dirty="0"/>
              <a:t> </a:t>
            </a:r>
            <a:r>
              <a:rPr spc="145" dirty="0"/>
              <a:t>Spring</a:t>
            </a:r>
            <a:r>
              <a:rPr spc="-280" dirty="0"/>
              <a:t> </a:t>
            </a:r>
            <a:r>
              <a:rPr spc="150" dirty="0"/>
              <a:t>Boot </a:t>
            </a:r>
            <a:r>
              <a:rPr spc="-1250" dirty="0"/>
              <a:t> </a:t>
            </a:r>
            <a:r>
              <a:rPr spc="55" dirty="0"/>
              <a:t>Integration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71004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95" dirty="0"/>
              <a:t>3:</a:t>
            </a:r>
            <a:r>
              <a:rPr sz="2600" spc="-160" dirty="0"/>
              <a:t> </a:t>
            </a:r>
            <a:r>
              <a:rPr sz="2600" spc="15" dirty="0"/>
              <a:t>Serializ</a:t>
            </a:r>
            <a:r>
              <a:rPr sz="2600" spc="5" dirty="0"/>
              <a:t>a</a:t>
            </a:r>
            <a:r>
              <a:rPr sz="2600" spc="-5" dirty="0"/>
              <a:t>tion</a:t>
            </a:r>
            <a:r>
              <a:rPr sz="2600" spc="-160" dirty="0"/>
              <a:t> </a:t>
            </a:r>
            <a:r>
              <a:rPr sz="2600" spc="15" dirty="0"/>
              <a:t>&amp;</a:t>
            </a:r>
            <a:r>
              <a:rPr sz="2600" spc="-160" dirty="0"/>
              <a:t> </a:t>
            </a:r>
            <a:r>
              <a:rPr sz="2600" spc="25" dirty="0"/>
              <a:t>Deserializ</a:t>
            </a:r>
            <a:r>
              <a:rPr sz="2600" spc="15" dirty="0"/>
              <a:t>a</a:t>
            </a:r>
            <a:r>
              <a:rPr sz="2600" spc="-5" dirty="0"/>
              <a:t>tion</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3542837" y="1666812"/>
            <a:ext cx="4337050" cy="1674495"/>
            <a:chOff x="3542837" y="1666812"/>
            <a:chExt cx="433705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600"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600"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6404025"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6550622" y="1666812"/>
              <a:ext cx="100340" cy="130612"/>
            </a:xfrm>
            <a:prstGeom prst="rect">
              <a:avLst/>
            </a:prstGeom>
          </p:spPr>
        </p:pic>
        <p:sp>
          <p:nvSpPr>
            <p:cNvPr id="20" name="object 20"/>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6459806" y="2514424"/>
              <a:ext cx="70068" cy="130612"/>
            </a:xfrm>
            <a:prstGeom prst="rect">
              <a:avLst/>
            </a:prstGeom>
          </p:spPr>
        </p:pic>
      </p:grpSp>
      <p:sp>
        <p:nvSpPr>
          <p:cNvPr id="22" name="object 22"/>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grpSp>
        <p:nvGrpSpPr>
          <p:cNvPr id="23" name="object 23"/>
          <p:cNvGrpSpPr/>
          <p:nvPr/>
        </p:nvGrpSpPr>
        <p:grpSpPr>
          <a:xfrm>
            <a:off x="1638162" y="1666812"/>
            <a:ext cx="1480185" cy="978535"/>
            <a:chOff x="1638162" y="1666812"/>
            <a:chExt cx="1480185" cy="978535"/>
          </a:xfrm>
        </p:grpSpPr>
        <p:sp>
          <p:nvSpPr>
            <p:cNvPr id="24" name="object 24"/>
            <p:cNvSpPr/>
            <p:nvPr/>
          </p:nvSpPr>
          <p:spPr>
            <a:xfrm>
              <a:off x="1703468"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1642924"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1642924"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1789521" y="1666812"/>
              <a:ext cx="100340" cy="130612"/>
            </a:xfrm>
            <a:prstGeom prst="rect">
              <a:avLst/>
            </a:prstGeom>
          </p:spPr>
        </p:pic>
        <p:sp>
          <p:nvSpPr>
            <p:cNvPr id="28" name="object 28"/>
            <p:cNvSpPr/>
            <p:nvPr/>
          </p:nvSpPr>
          <p:spPr>
            <a:xfrm>
              <a:off x="18245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1698706" y="2514424"/>
              <a:ext cx="70068" cy="130612"/>
            </a:xfrm>
            <a:prstGeom prst="rect">
              <a:avLst/>
            </a:prstGeom>
          </p:spPr>
        </p:pic>
      </p:grpSp>
      <p:sp>
        <p:nvSpPr>
          <p:cNvPr id="30" name="object 30"/>
          <p:cNvSpPr txBox="1"/>
          <p:nvPr/>
        </p:nvSpPr>
        <p:spPr>
          <a:xfrm>
            <a:off x="18370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436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50" dirty="0"/>
              <a:t> </a:t>
            </a:r>
            <a:r>
              <a:rPr sz="2600" spc="254" dirty="0"/>
              <a:t>W</a:t>
            </a:r>
            <a:r>
              <a:rPr sz="2600" spc="95" dirty="0"/>
              <a:t>eb</a:t>
            </a:r>
            <a:endParaRPr sz="2600"/>
          </a:p>
        </p:txBody>
      </p:sp>
      <p:grpSp>
        <p:nvGrpSpPr>
          <p:cNvPr id="3" name="object 3"/>
          <p:cNvGrpSpPr/>
          <p:nvPr/>
        </p:nvGrpSpPr>
        <p:grpSpPr>
          <a:xfrm>
            <a:off x="615500" y="2169312"/>
            <a:ext cx="7917815" cy="1756410"/>
            <a:chOff x="615500" y="2169312"/>
            <a:chExt cx="7917815" cy="1756410"/>
          </a:xfrm>
        </p:grpSpPr>
        <p:sp>
          <p:nvSpPr>
            <p:cNvPr id="4" name="object 4"/>
            <p:cNvSpPr/>
            <p:nvPr/>
          </p:nvSpPr>
          <p:spPr>
            <a:xfrm>
              <a:off x="6164174" y="2174075"/>
              <a:ext cx="2364740" cy="1746885"/>
            </a:xfrm>
            <a:custGeom>
              <a:avLst/>
              <a:gdLst/>
              <a:ahLst/>
              <a:cxnLst/>
              <a:rect l="l" t="t" r="r" b="b"/>
              <a:pathLst>
                <a:path w="2364740" h="1746885">
                  <a:moveTo>
                    <a:pt x="2364299" y="1746299"/>
                  </a:moveTo>
                  <a:lnTo>
                    <a:pt x="0" y="1746299"/>
                  </a:lnTo>
                  <a:lnTo>
                    <a:pt x="0" y="0"/>
                  </a:lnTo>
                  <a:lnTo>
                    <a:pt x="2364299" y="0"/>
                  </a:lnTo>
                  <a:lnTo>
                    <a:pt x="2364299" y="1746299"/>
                  </a:lnTo>
                  <a:close/>
                </a:path>
              </a:pathLst>
            </a:custGeom>
            <a:solidFill>
              <a:srgbClr val="D9EAD3"/>
            </a:solidFill>
          </p:spPr>
          <p:txBody>
            <a:bodyPr wrap="square" lIns="0" tIns="0" rIns="0" bIns="0" rtlCol="0"/>
            <a:lstStyle/>
            <a:p>
              <a:endParaRPr/>
            </a:p>
          </p:txBody>
        </p:sp>
        <p:sp>
          <p:nvSpPr>
            <p:cNvPr id="5" name="object 5"/>
            <p:cNvSpPr/>
            <p:nvPr/>
          </p:nvSpPr>
          <p:spPr>
            <a:xfrm>
              <a:off x="6164174" y="2174075"/>
              <a:ext cx="2364740" cy="1746885"/>
            </a:xfrm>
            <a:custGeom>
              <a:avLst/>
              <a:gdLst/>
              <a:ahLst/>
              <a:cxnLst/>
              <a:rect l="l" t="t" r="r" b="b"/>
              <a:pathLst>
                <a:path w="2364740" h="1746885">
                  <a:moveTo>
                    <a:pt x="0" y="0"/>
                  </a:moveTo>
                  <a:lnTo>
                    <a:pt x="2364299" y="0"/>
                  </a:lnTo>
                  <a:lnTo>
                    <a:pt x="2364299" y="1746299"/>
                  </a:lnTo>
                  <a:lnTo>
                    <a:pt x="0" y="1746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282969" y="2453890"/>
              <a:ext cx="397510" cy="332105"/>
            </a:xfrm>
            <a:custGeom>
              <a:avLst/>
              <a:gdLst/>
              <a:ahLst/>
              <a:cxnLst/>
              <a:rect l="l" t="t" r="r" b="b"/>
              <a:pathLst>
                <a:path w="397509" h="332105">
                  <a:moveTo>
                    <a:pt x="397350" y="331649"/>
                  </a:moveTo>
                  <a:lnTo>
                    <a:pt x="0" y="331649"/>
                  </a:lnTo>
                  <a:lnTo>
                    <a:pt x="0" y="0"/>
                  </a:lnTo>
                  <a:lnTo>
                    <a:pt x="397350" y="0"/>
                  </a:lnTo>
                  <a:lnTo>
                    <a:pt x="397350" y="331649"/>
                  </a:lnTo>
                  <a:close/>
                </a:path>
              </a:pathLst>
            </a:custGeom>
            <a:solidFill>
              <a:srgbClr val="FCE4CD"/>
            </a:solidFill>
          </p:spPr>
          <p:txBody>
            <a:bodyPr wrap="square" lIns="0" tIns="0" rIns="0" bIns="0" rtlCol="0"/>
            <a:lstStyle/>
            <a:p>
              <a:endParaRPr/>
            </a:p>
          </p:txBody>
        </p:sp>
        <p:sp>
          <p:nvSpPr>
            <p:cNvPr id="7" name="object 7"/>
            <p:cNvSpPr/>
            <p:nvPr/>
          </p:nvSpPr>
          <p:spPr>
            <a:xfrm>
              <a:off x="6680319" y="2343340"/>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9B7A3"/>
            </a:solidFill>
          </p:spPr>
          <p:txBody>
            <a:bodyPr wrap="square" lIns="0" tIns="0" rIns="0" bIns="0" rtlCol="0"/>
            <a:lstStyle/>
            <a:p>
              <a:endParaRPr/>
            </a:p>
          </p:txBody>
        </p:sp>
        <p:sp>
          <p:nvSpPr>
            <p:cNvPr id="8" name="object 8"/>
            <p:cNvSpPr/>
            <p:nvPr/>
          </p:nvSpPr>
          <p:spPr>
            <a:xfrm>
              <a:off x="6282969" y="2343340"/>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FCEAD7"/>
            </a:solidFill>
          </p:spPr>
          <p:txBody>
            <a:bodyPr wrap="square" lIns="0" tIns="0" rIns="0" bIns="0" rtlCol="0"/>
            <a:lstStyle/>
            <a:p>
              <a:endParaRPr/>
            </a:p>
          </p:txBody>
        </p:sp>
        <p:sp>
          <p:nvSpPr>
            <p:cNvPr id="9" name="object 9"/>
            <p:cNvSpPr/>
            <p:nvPr/>
          </p:nvSpPr>
          <p:spPr>
            <a:xfrm>
              <a:off x="6282969" y="2343340"/>
              <a:ext cx="508000" cy="442595"/>
            </a:xfrm>
            <a:custGeom>
              <a:avLst/>
              <a:gdLst/>
              <a:ahLst/>
              <a:cxnLst/>
              <a:rect l="l" t="t" r="r" b="b"/>
              <a:pathLst>
                <a:path w="508000" h="442594">
                  <a:moveTo>
                    <a:pt x="0" y="110549"/>
                  </a:moveTo>
                  <a:lnTo>
                    <a:pt x="110549" y="0"/>
                  </a:lnTo>
                  <a:lnTo>
                    <a:pt x="507900" y="0"/>
                  </a:lnTo>
                  <a:lnTo>
                    <a:pt x="507900" y="331649"/>
                  </a:lnTo>
                  <a:lnTo>
                    <a:pt x="397350" y="442199"/>
                  </a:lnTo>
                  <a:lnTo>
                    <a:pt x="0" y="442199"/>
                  </a:lnTo>
                  <a:lnTo>
                    <a:pt x="0" y="110549"/>
                  </a:lnTo>
                  <a:close/>
                </a:path>
                <a:path w="508000" h="442594">
                  <a:moveTo>
                    <a:pt x="0" y="110549"/>
                  </a:moveTo>
                  <a:lnTo>
                    <a:pt x="397350" y="110549"/>
                  </a:lnTo>
                  <a:lnTo>
                    <a:pt x="507900" y="0"/>
                  </a:lnTo>
                </a:path>
                <a:path w="508000" h="442594">
                  <a:moveTo>
                    <a:pt x="397350" y="110549"/>
                  </a:moveTo>
                  <a:lnTo>
                    <a:pt x="397350" y="442199"/>
                  </a:lnTo>
                </a:path>
              </a:pathLst>
            </a:custGeom>
            <a:ln w="9524">
              <a:solidFill>
                <a:srgbClr val="1A1A1A"/>
              </a:solidFill>
            </a:ln>
          </p:spPr>
          <p:txBody>
            <a:bodyPr wrap="square" lIns="0" tIns="0" rIns="0" bIns="0" rtlCol="0"/>
            <a:lstStyle/>
            <a:p>
              <a:endParaRPr/>
            </a:p>
          </p:txBody>
        </p:sp>
        <p:sp>
          <p:nvSpPr>
            <p:cNvPr id="10" name="object 10"/>
            <p:cNvSpPr/>
            <p:nvPr/>
          </p:nvSpPr>
          <p:spPr>
            <a:xfrm>
              <a:off x="7131363" y="2442043"/>
              <a:ext cx="397510" cy="332105"/>
            </a:xfrm>
            <a:custGeom>
              <a:avLst/>
              <a:gdLst/>
              <a:ahLst/>
              <a:cxnLst/>
              <a:rect l="l" t="t" r="r" b="b"/>
              <a:pathLst>
                <a:path w="397509" h="332105">
                  <a:moveTo>
                    <a:pt x="397349" y="331649"/>
                  </a:moveTo>
                  <a:lnTo>
                    <a:pt x="0" y="331649"/>
                  </a:lnTo>
                  <a:lnTo>
                    <a:pt x="0" y="0"/>
                  </a:lnTo>
                  <a:lnTo>
                    <a:pt x="397349" y="0"/>
                  </a:lnTo>
                  <a:lnTo>
                    <a:pt x="397349" y="331649"/>
                  </a:lnTo>
                  <a:close/>
                </a:path>
              </a:pathLst>
            </a:custGeom>
            <a:solidFill>
              <a:srgbClr val="FFB8A2"/>
            </a:solidFill>
          </p:spPr>
          <p:txBody>
            <a:bodyPr wrap="square" lIns="0" tIns="0" rIns="0" bIns="0" rtlCol="0"/>
            <a:lstStyle/>
            <a:p>
              <a:endParaRPr/>
            </a:p>
          </p:txBody>
        </p:sp>
        <p:sp>
          <p:nvSpPr>
            <p:cNvPr id="11" name="object 11"/>
            <p:cNvSpPr/>
            <p:nvPr/>
          </p:nvSpPr>
          <p:spPr>
            <a:xfrm>
              <a:off x="7528712" y="2331493"/>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B9381"/>
            </a:solidFill>
          </p:spPr>
          <p:txBody>
            <a:bodyPr wrap="square" lIns="0" tIns="0" rIns="0" bIns="0" rtlCol="0"/>
            <a:lstStyle/>
            <a:p>
              <a:endParaRPr/>
            </a:p>
          </p:txBody>
        </p:sp>
        <p:sp>
          <p:nvSpPr>
            <p:cNvPr id="12" name="object 12"/>
            <p:cNvSpPr/>
            <p:nvPr/>
          </p:nvSpPr>
          <p:spPr>
            <a:xfrm>
              <a:off x="7131363" y="2331493"/>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FFC6B4"/>
            </a:solidFill>
          </p:spPr>
          <p:txBody>
            <a:bodyPr wrap="square" lIns="0" tIns="0" rIns="0" bIns="0" rtlCol="0"/>
            <a:lstStyle/>
            <a:p>
              <a:endParaRPr/>
            </a:p>
          </p:txBody>
        </p:sp>
        <p:sp>
          <p:nvSpPr>
            <p:cNvPr id="13" name="object 13"/>
            <p:cNvSpPr/>
            <p:nvPr/>
          </p:nvSpPr>
          <p:spPr>
            <a:xfrm>
              <a:off x="7131363" y="2331493"/>
              <a:ext cx="508000" cy="442595"/>
            </a:xfrm>
            <a:custGeom>
              <a:avLst/>
              <a:gdLst/>
              <a:ahLst/>
              <a:cxnLst/>
              <a:rect l="l" t="t" r="r" b="b"/>
              <a:pathLst>
                <a:path w="508000" h="442594">
                  <a:moveTo>
                    <a:pt x="0" y="110549"/>
                  </a:moveTo>
                  <a:lnTo>
                    <a:pt x="110549" y="0"/>
                  </a:lnTo>
                  <a:lnTo>
                    <a:pt x="507899" y="0"/>
                  </a:lnTo>
                  <a:lnTo>
                    <a:pt x="507899" y="331649"/>
                  </a:lnTo>
                  <a:lnTo>
                    <a:pt x="397349" y="442199"/>
                  </a:lnTo>
                  <a:lnTo>
                    <a:pt x="0" y="442199"/>
                  </a:lnTo>
                  <a:lnTo>
                    <a:pt x="0" y="110549"/>
                  </a:lnTo>
                  <a:close/>
                </a:path>
                <a:path w="508000" h="442594">
                  <a:moveTo>
                    <a:pt x="0" y="110549"/>
                  </a:moveTo>
                  <a:lnTo>
                    <a:pt x="397349" y="110549"/>
                  </a:lnTo>
                  <a:lnTo>
                    <a:pt x="507899" y="0"/>
                  </a:lnTo>
                </a:path>
                <a:path w="508000" h="442594">
                  <a:moveTo>
                    <a:pt x="397349" y="110549"/>
                  </a:moveTo>
                  <a:lnTo>
                    <a:pt x="397349" y="442199"/>
                  </a:lnTo>
                </a:path>
              </a:pathLst>
            </a:custGeom>
            <a:ln w="9524">
              <a:solidFill>
                <a:srgbClr val="1A1A1A"/>
              </a:solidFill>
            </a:ln>
          </p:spPr>
          <p:txBody>
            <a:bodyPr wrap="square" lIns="0" tIns="0" rIns="0" bIns="0" rtlCol="0"/>
            <a:lstStyle/>
            <a:p>
              <a:endParaRPr/>
            </a:p>
          </p:txBody>
        </p:sp>
        <p:sp>
          <p:nvSpPr>
            <p:cNvPr id="14" name="object 14"/>
            <p:cNvSpPr/>
            <p:nvPr/>
          </p:nvSpPr>
          <p:spPr>
            <a:xfrm>
              <a:off x="6282969" y="3343391"/>
              <a:ext cx="397510" cy="332105"/>
            </a:xfrm>
            <a:custGeom>
              <a:avLst/>
              <a:gdLst/>
              <a:ahLst/>
              <a:cxnLst/>
              <a:rect l="l" t="t" r="r" b="b"/>
              <a:pathLst>
                <a:path w="397509" h="332104">
                  <a:moveTo>
                    <a:pt x="397350" y="331649"/>
                  </a:moveTo>
                  <a:lnTo>
                    <a:pt x="0" y="331649"/>
                  </a:lnTo>
                  <a:lnTo>
                    <a:pt x="0" y="0"/>
                  </a:lnTo>
                  <a:lnTo>
                    <a:pt x="397350" y="0"/>
                  </a:lnTo>
                  <a:lnTo>
                    <a:pt x="397350" y="331649"/>
                  </a:lnTo>
                  <a:close/>
                </a:path>
              </a:pathLst>
            </a:custGeom>
            <a:solidFill>
              <a:srgbClr val="D4A6BD"/>
            </a:solidFill>
          </p:spPr>
          <p:txBody>
            <a:bodyPr wrap="square" lIns="0" tIns="0" rIns="0" bIns="0" rtlCol="0"/>
            <a:lstStyle/>
            <a:p>
              <a:endParaRPr/>
            </a:p>
          </p:txBody>
        </p:sp>
        <p:sp>
          <p:nvSpPr>
            <p:cNvPr id="15" name="object 15"/>
            <p:cNvSpPr/>
            <p:nvPr/>
          </p:nvSpPr>
          <p:spPr>
            <a:xfrm>
              <a:off x="6680319" y="3232841"/>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AA8497"/>
            </a:solidFill>
          </p:spPr>
          <p:txBody>
            <a:bodyPr wrap="square" lIns="0" tIns="0" rIns="0" bIns="0" rtlCol="0"/>
            <a:lstStyle/>
            <a:p>
              <a:endParaRPr/>
            </a:p>
          </p:txBody>
        </p:sp>
        <p:sp>
          <p:nvSpPr>
            <p:cNvPr id="16" name="object 16"/>
            <p:cNvSpPr/>
            <p:nvPr/>
          </p:nvSpPr>
          <p:spPr>
            <a:xfrm>
              <a:off x="6282969" y="3232841"/>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DDB7CA"/>
            </a:solidFill>
          </p:spPr>
          <p:txBody>
            <a:bodyPr wrap="square" lIns="0" tIns="0" rIns="0" bIns="0" rtlCol="0"/>
            <a:lstStyle/>
            <a:p>
              <a:endParaRPr/>
            </a:p>
          </p:txBody>
        </p:sp>
        <p:sp>
          <p:nvSpPr>
            <p:cNvPr id="17" name="object 17"/>
            <p:cNvSpPr/>
            <p:nvPr/>
          </p:nvSpPr>
          <p:spPr>
            <a:xfrm>
              <a:off x="6282969" y="3232841"/>
              <a:ext cx="508000" cy="442595"/>
            </a:xfrm>
            <a:custGeom>
              <a:avLst/>
              <a:gdLst/>
              <a:ahLst/>
              <a:cxnLst/>
              <a:rect l="l" t="t" r="r" b="b"/>
              <a:pathLst>
                <a:path w="508000" h="442595">
                  <a:moveTo>
                    <a:pt x="0" y="110549"/>
                  </a:moveTo>
                  <a:lnTo>
                    <a:pt x="110549" y="0"/>
                  </a:lnTo>
                  <a:lnTo>
                    <a:pt x="507900" y="0"/>
                  </a:lnTo>
                  <a:lnTo>
                    <a:pt x="507900" y="331649"/>
                  </a:lnTo>
                  <a:lnTo>
                    <a:pt x="397350" y="442199"/>
                  </a:lnTo>
                  <a:lnTo>
                    <a:pt x="0" y="442199"/>
                  </a:lnTo>
                  <a:lnTo>
                    <a:pt x="0" y="110549"/>
                  </a:lnTo>
                  <a:close/>
                </a:path>
                <a:path w="508000" h="442595">
                  <a:moveTo>
                    <a:pt x="0" y="110549"/>
                  </a:moveTo>
                  <a:lnTo>
                    <a:pt x="397350" y="110549"/>
                  </a:lnTo>
                  <a:lnTo>
                    <a:pt x="507900" y="0"/>
                  </a:lnTo>
                </a:path>
                <a:path w="508000" h="442595">
                  <a:moveTo>
                    <a:pt x="397350" y="110549"/>
                  </a:moveTo>
                  <a:lnTo>
                    <a:pt x="397350" y="442199"/>
                  </a:lnTo>
                </a:path>
              </a:pathLst>
            </a:custGeom>
            <a:ln w="9524">
              <a:solidFill>
                <a:srgbClr val="1A1A1A"/>
              </a:solidFill>
            </a:ln>
          </p:spPr>
          <p:txBody>
            <a:bodyPr wrap="square" lIns="0" tIns="0" rIns="0" bIns="0" rtlCol="0"/>
            <a:lstStyle/>
            <a:p>
              <a:endParaRPr/>
            </a:p>
          </p:txBody>
        </p:sp>
        <p:sp>
          <p:nvSpPr>
            <p:cNvPr id="18" name="object 18"/>
            <p:cNvSpPr/>
            <p:nvPr/>
          </p:nvSpPr>
          <p:spPr>
            <a:xfrm>
              <a:off x="7092350" y="334343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A4C1F4"/>
            </a:solidFill>
          </p:spPr>
          <p:txBody>
            <a:bodyPr wrap="square" lIns="0" tIns="0" rIns="0" bIns="0" rtlCol="0"/>
            <a:lstStyle/>
            <a:p>
              <a:endParaRPr/>
            </a:p>
          </p:txBody>
        </p:sp>
        <p:sp>
          <p:nvSpPr>
            <p:cNvPr id="19" name="object 19"/>
            <p:cNvSpPr/>
            <p:nvPr/>
          </p:nvSpPr>
          <p:spPr>
            <a:xfrm>
              <a:off x="7489699" y="323288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839BC3"/>
            </a:solidFill>
          </p:spPr>
          <p:txBody>
            <a:bodyPr wrap="square" lIns="0" tIns="0" rIns="0" bIns="0" rtlCol="0"/>
            <a:lstStyle/>
            <a:p>
              <a:endParaRPr/>
            </a:p>
          </p:txBody>
        </p:sp>
        <p:sp>
          <p:nvSpPr>
            <p:cNvPr id="20" name="object 20"/>
            <p:cNvSpPr/>
            <p:nvPr/>
          </p:nvSpPr>
          <p:spPr>
            <a:xfrm>
              <a:off x="7092350" y="323288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B6CEF6"/>
            </a:solidFill>
          </p:spPr>
          <p:txBody>
            <a:bodyPr wrap="square" lIns="0" tIns="0" rIns="0" bIns="0" rtlCol="0"/>
            <a:lstStyle/>
            <a:p>
              <a:endParaRPr/>
            </a:p>
          </p:txBody>
        </p:sp>
        <p:sp>
          <p:nvSpPr>
            <p:cNvPr id="21" name="object 21"/>
            <p:cNvSpPr/>
            <p:nvPr/>
          </p:nvSpPr>
          <p:spPr>
            <a:xfrm>
              <a:off x="6823512" y="2509165"/>
              <a:ext cx="777240" cy="1166495"/>
            </a:xfrm>
            <a:custGeom>
              <a:avLst/>
              <a:gdLst/>
              <a:ahLst/>
              <a:cxnLst/>
              <a:rect l="l" t="t" r="r" b="b"/>
              <a:pathLst>
                <a:path w="777240" h="1166495">
                  <a:moveTo>
                    <a:pt x="268837" y="834272"/>
                  </a:moveTo>
                  <a:lnTo>
                    <a:pt x="379387" y="723722"/>
                  </a:lnTo>
                  <a:lnTo>
                    <a:pt x="776737" y="723722"/>
                  </a:lnTo>
                  <a:lnTo>
                    <a:pt x="776737" y="1055372"/>
                  </a:lnTo>
                  <a:lnTo>
                    <a:pt x="666187" y="1165922"/>
                  </a:lnTo>
                  <a:lnTo>
                    <a:pt x="268837" y="1165922"/>
                  </a:lnTo>
                  <a:lnTo>
                    <a:pt x="268837" y="834272"/>
                  </a:lnTo>
                  <a:close/>
                </a:path>
                <a:path w="777240" h="1166495">
                  <a:moveTo>
                    <a:pt x="268837" y="834272"/>
                  </a:moveTo>
                  <a:lnTo>
                    <a:pt x="666187" y="834272"/>
                  </a:lnTo>
                  <a:lnTo>
                    <a:pt x="776737" y="723722"/>
                  </a:lnTo>
                </a:path>
                <a:path w="777240" h="1166495">
                  <a:moveTo>
                    <a:pt x="666187" y="834272"/>
                  </a:moveTo>
                  <a:lnTo>
                    <a:pt x="666187" y="1165922"/>
                  </a:lnTo>
                </a:path>
                <a:path w="777240" h="1166495">
                  <a:moveTo>
                    <a:pt x="0" y="0"/>
                  </a:moveTo>
                  <a:lnTo>
                    <a:pt x="137606" y="0"/>
                  </a:lnTo>
                  <a:lnTo>
                    <a:pt x="137606" y="98699"/>
                  </a:lnTo>
                  <a:lnTo>
                    <a:pt x="275213" y="98699"/>
                  </a:lnTo>
                </a:path>
              </a:pathLst>
            </a:custGeom>
            <a:ln w="9524">
              <a:solidFill>
                <a:srgbClr val="1A1A1A"/>
              </a:solidFill>
            </a:ln>
          </p:spPr>
          <p:txBody>
            <a:bodyPr wrap="square" lIns="0" tIns="0" rIns="0" bIns="0" rtlCol="0"/>
            <a:lstStyle/>
            <a:p>
              <a:endParaRPr/>
            </a:p>
          </p:txBody>
        </p:sp>
        <p:sp>
          <p:nvSpPr>
            <p:cNvPr id="22" name="object 22"/>
            <p:cNvSpPr/>
            <p:nvPr/>
          </p:nvSpPr>
          <p:spPr>
            <a:xfrm>
              <a:off x="6804794" y="249845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23" name="object 23"/>
            <p:cNvSpPr/>
            <p:nvPr/>
          </p:nvSpPr>
          <p:spPr>
            <a:xfrm>
              <a:off x="6804794" y="249845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24" name="object 24"/>
            <p:cNvSpPr/>
            <p:nvPr/>
          </p:nvSpPr>
          <p:spPr>
            <a:xfrm>
              <a:off x="7088015" y="259715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25" name="object 25"/>
            <p:cNvSpPr/>
            <p:nvPr/>
          </p:nvSpPr>
          <p:spPr>
            <a:xfrm>
              <a:off x="7088015" y="259715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6" name="object 26"/>
            <p:cNvSpPr/>
            <p:nvPr/>
          </p:nvSpPr>
          <p:spPr>
            <a:xfrm>
              <a:off x="6481644" y="2818183"/>
              <a:ext cx="111125" cy="382270"/>
            </a:xfrm>
            <a:custGeom>
              <a:avLst/>
              <a:gdLst/>
              <a:ahLst/>
              <a:cxnLst/>
              <a:rect l="l" t="t" r="r" b="b"/>
              <a:pathLst>
                <a:path w="111125" h="382269">
                  <a:moveTo>
                    <a:pt x="0" y="0"/>
                  </a:moveTo>
                  <a:lnTo>
                    <a:pt x="0" y="190975"/>
                  </a:lnTo>
                  <a:lnTo>
                    <a:pt x="110700" y="190975"/>
                  </a:lnTo>
                  <a:lnTo>
                    <a:pt x="110700" y="382013"/>
                  </a:lnTo>
                </a:path>
              </a:pathLst>
            </a:custGeom>
            <a:ln w="9524">
              <a:solidFill>
                <a:srgbClr val="1A1A1A"/>
              </a:solidFill>
            </a:ln>
          </p:spPr>
          <p:txBody>
            <a:bodyPr wrap="square" lIns="0" tIns="0" rIns="0" bIns="0" rtlCol="0"/>
            <a:lstStyle/>
            <a:p>
              <a:endParaRPr/>
            </a:p>
          </p:txBody>
        </p:sp>
        <p:sp>
          <p:nvSpPr>
            <p:cNvPr id="27" name="object 27"/>
            <p:cNvSpPr/>
            <p:nvPr/>
          </p:nvSpPr>
          <p:spPr>
            <a:xfrm>
              <a:off x="6470932" y="279946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8" name="object 28"/>
            <p:cNvSpPr/>
            <p:nvPr/>
          </p:nvSpPr>
          <p:spPr>
            <a:xfrm>
              <a:off x="6470932" y="279946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9" name="object 29"/>
            <p:cNvSpPr/>
            <p:nvPr/>
          </p:nvSpPr>
          <p:spPr>
            <a:xfrm>
              <a:off x="6581632" y="318948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30" name="object 30"/>
            <p:cNvSpPr/>
            <p:nvPr/>
          </p:nvSpPr>
          <p:spPr>
            <a:xfrm>
              <a:off x="6581632" y="318948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6800031" y="3383191"/>
              <a:ext cx="283174" cy="141648"/>
            </a:xfrm>
            <a:prstGeom prst="rect">
              <a:avLst/>
            </a:prstGeom>
          </p:spPr>
        </p:pic>
        <p:sp>
          <p:nvSpPr>
            <p:cNvPr id="32" name="object 32"/>
            <p:cNvSpPr/>
            <p:nvPr/>
          </p:nvSpPr>
          <p:spPr>
            <a:xfrm>
              <a:off x="7946407" y="2440935"/>
              <a:ext cx="393065" cy="344805"/>
            </a:xfrm>
            <a:custGeom>
              <a:avLst/>
              <a:gdLst/>
              <a:ahLst/>
              <a:cxnLst/>
              <a:rect l="l" t="t" r="r" b="b"/>
              <a:pathLst>
                <a:path w="393065" h="344805">
                  <a:moveTo>
                    <a:pt x="392999" y="344699"/>
                  </a:moveTo>
                  <a:lnTo>
                    <a:pt x="0" y="344699"/>
                  </a:lnTo>
                  <a:lnTo>
                    <a:pt x="0" y="0"/>
                  </a:lnTo>
                  <a:lnTo>
                    <a:pt x="392999" y="0"/>
                  </a:lnTo>
                  <a:lnTo>
                    <a:pt x="392999" y="344699"/>
                  </a:lnTo>
                  <a:close/>
                </a:path>
              </a:pathLst>
            </a:custGeom>
            <a:solidFill>
              <a:srgbClr val="980000"/>
            </a:solidFill>
          </p:spPr>
          <p:txBody>
            <a:bodyPr wrap="square" lIns="0" tIns="0" rIns="0" bIns="0" rtlCol="0"/>
            <a:lstStyle/>
            <a:p>
              <a:endParaRPr/>
            </a:p>
          </p:txBody>
        </p:sp>
        <p:sp>
          <p:nvSpPr>
            <p:cNvPr id="33" name="object 33"/>
            <p:cNvSpPr/>
            <p:nvPr/>
          </p:nvSpPr>
          <p:spPr>
            <a:xfrm>
              <a:off x="8339407" y="2326035"/>
              <a:ext cx="114935" cy="459740"/>
            </a:xfrm>
            <a:custGeom>
              <a:avLst/>
              <a:gdLst/>
              <a:ahLst/>
              <a:cxnLst/>
              <a:rect l="l" t="t" r="r" b="b"/>
              <a:pathLst>
                <a:path w="114934" h="459739">
                  <a:moveTo>
                    <a:pt x="0" y="459599"/>
                  </a:moveTo>
                  <a:lnTo>
                    <a:pt x="0" y="114899"/>
                  </a:lnTo>
                  <a:lnTo>
                    <a:pt x="114899" y="0"/>
                  </a:lnTo>
                  <a:lnTo>
                    <a:pt x="114899" y="344699"/>
                  </a:lnTo>
                  <a:lnTo>
                    <a:pt x="0" y="459599"/>
                  </a:lnTo>
                  <a:close/>
                </a:path>
              </a:pathLst>
            </a:custGeom>
            <a:solidFill>
              <a:srgbClr val="780000"/>
            </a:solidFill>
          </p:spPr>
          <p:txBody>
            <a:bodyPr wrap="square" lIns="0" tIns="0" rIns="0" bIns="0" rtlCol="0"/>
            <a:lstStyle/>
            <a:p>
              <a:endParaRPr/>
            </a:p>
          </p:txBody>
        </p:sp>
        <p:sp>
          <p:nvSpPr>
            <p:cNvPr id="34" name="object 34"/>
            <p:cNvSpPr/>
            <p:nvPr/>
          </p:nvSpPr>
          <p:spPr>
            <a:xfrm>
              <a:off x="7946407" y="2326035"/>
              <a:ext cx="508000" cy="114935"/>
            </a:xfrm>
            <a:custGeom>
              <a:avLst/>
              <a:gdLst/>
              <a:ahLst/>
              <a:cxnLst/>
              <a:rect l="l" t="t" r="r" b="b"/>
              <a:pathLst>
                <a:path w="508000" h="114935">
                  <a:moveTo>
                    <a:pt x="392999" y="114899"/>
                  </a:moveTo>
                  <a:lnTo>
                    <a:pt x="0" y="114899"/>
                  </a:lnTo>
                  <a:lnTo>
                    <a:pt x="114899" y="0"/>
                  </a:lnTo>
                  <a:lnTo>
                    <a:pt x="507899" y="0"/>
                  </a:lnTo>
                  <a:lnTo>
                    <a:pt x="392999" y="114899"/>
                  </a:lnTo>
                  <a:close/>
                </a:path>
              </a:pathLst>
            </a:custGeom>
            <a:solidFill>
              <a:srgbClr val="AB3333"/>
            </a:solidFill>
          </p:spPr>
          <p:txBody>
            <a:bodyPr wrap="square" lIns="0" tIns="0" rIns="0" bIns="0" rtlCol="0"/>
            <a:lstStyle/>
            <a:p>
              <a:endParaRPr/>
            </a:p>
          </p:txBody>
        </p:sp>
        <p:sp>
          <p:nvSpPr>
            <p:cNvPr id="35" name="object 35"/>
            <p:cNvSpPr/>
            <p:nvPr/>
          </p:nvSpPr>
          <p:spPr>
            <a:xfrm>
              <a:off x="7946407" y="2326035"/>
              <a:ext cx="508000" cy="459740"/>
            </a:xfrm>
            <a:custGeom>
              <a:avLst/>
              <a:gdLst/>
              <a:ahLst/>
              <a:cxnLst/>
              <a:rect l="l" t="t" r="r" b="b"/>
              <a:pathLst>
                <a:path w="508000" h="459739">
                  <a:moveTo>
                    <a:pt x="0" y="114899"/>
                  </a:moveTo>
                  <a:lnTo>
                    <a:pt x="114899" y="0"/>
                  </a:lnTo>
                  <a:lnTo>
                    <a:pt x="507899" y="0"/>
                  </a:lnTo>
                  <a:lnTo>
                    <a:pt x="507899" y="344699"/>
                  </a:lnTo>
                  <a:lnTo>
                    <a:pt x="392999" y="459599"/>
                  </a:lnTo>
                  <a:lnTo>
                    <a:pt x="0" y="459599"/>
                  </a:lnTo>
                  <a:lnTo>
                    <a:pt x="0" y="114899"/>
                  </a:lnTo>
                  <a:close/>
                </a:path>
                <a:path w="508000" h="459739">
                  <a:moveTo>
                    <a:pt x="0" y="114899"/>
                  </a:moveTo>
                  <a:lnTo>
                    <a:pt x="392999" y="114899"/>
                  </a:lnTo>
                  <a:lnTo>
                    <a:pt x="507899" y="0"/>
                  </a:lnTo>
                </a:path>
                <a:path w="508000" h="459739">
                  <a:moveTo>
                    <a:pt x="392999" y="114899"/>
                  </a:moveTo>
                  <a:lnTo>
                    <a:pt x="392999" y="459599"/>
                  </a:lnTo>
                </a:path>
              </a:pathLst>
            </a:custGeom>
            <a:ln w="9524">
              <a:solidFill>
                <a:srgbClr val="1A1A1A"/>
              </a:solidFill>
            </a:ln>
          </p:spPr>
          <p:txBody>
            <a:bodyPr wrap="square" lIns="0" tIns="0" rIns="0" bIns="0" rtlCol="0"/>
            <a:lstStyle/>
            <a:p>
              <a:endParaRPr/>
            </a:p>
          </p:txBody>
        </p:sp>
        <p:sp>
          <p:nvSpPr>
            <p:cNvPr id="36" name="object 36"/>
            <p:cNvSpPr/>
            <p:nvPr/>
          </p:nvSpPr>
          <p:spPr>
            <a:xfrm>
              <a:off x="7916755" y="336941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1A9988"/>
            </a:solidFill>
          </p:spPr>
          <p:txBody>
            <a:bodyPr wrap="square" lIns="0" tIns="0" rIns="0" bIns="0" rtlCol="0"/>
            <a:lstStyle/>
            <a:p>
              <a:endParaRPr/>
            </a:p>
          </p:txBody>
        </p:sp>
        <p:sp>
          <p:nvSpPr>
            <p:cNvPr id="37" name="object 37"/>
            <p:cNvSpPr/>
            <p:nvPr/>
          </p:nvSpPr>
          <p:spPr>
            <a:xfrm>
              <a:off x="8314106" y="325886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14796C"/>
            </a:solidFill>
          </p:spPr>
          <p:txBody>
            <a:bodyPr wrap="square" lIns="0" tIns="0" rIns="0" bIns="0" rtlCol="0"/>
            <a:lstStyle/>
            <a:p>
              <a:endParaRPr/>
            </a:p>
          </p:txBody>
        </p:sp>
        <p:sp>
          <p:nvSpPr>
            <p:cNvPr id="38" name="object 38"/>
            <p:cNvSpPr/>
            <p:nvPr/>
          </p:nvSpPr>
          <p:spPr>
            <a:xfrm>
              <a:off x="7916755" y="325886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47AD9F"/>
            </a:solidFill>
          </p:spPr>
          <p:txBody>
            <a:bodyPr wrap="square" lIns="0" tIns="0" rIns="0" bIns="0" rtlCol="0"/>
            <a:lstStyle/>
            <a:p>
              <a:endParaRPr/>
            </a:p>
          </p:txBody>
        </p:sp>
        <p:sp>
          <p:nvSpPr>
            <p:cNvPr id="39" name="object 39"/>
            <p:cNvSpPr/>
            <p:nvPr/>
          </p:nvSpPr>
          <p:spPr>
            <a:xfrm>
              <a:off x="7916755" y="3258867"/>
              <a:ext cx="508000" cy="442595"/>
            </a:xfrm>
            <a:custGeom>
              <a:avLst/>
              <a:gdLst/>
              <a:ahLst/>
              <a:cxnLst/>
              <a:rect l="l" t="t" r="r" b="b"/>
              <a:pathLst>
                <a:path w="508000" h="442595">
                  <a:moveTo>
                    <a:pt x="0" y="110549"/>
                  </a:moveTo>
                  <a:lnTo>
                    <a:pt x="110549" y="0"/>
                  </a:lnTo>
                  <a:lnTo>
                    <a:pt x="507899" y="0"/>
                  </a:lnTo>
                  <a:lnTo>
                    <a:pt x="507899" y="331649"/>
                  </a:lnTo>
                  <a:lnTo>
                    <a:pt x="397349" y="442199"/>
                  </a:lnTo>
                  <a:lnTo>
                    <a:pt x="0" y="442199"/>
                  </a:lnTo>
                  <a:lnTo>
                    <a:pt x="0" y="110549"/>
                  </a:lnTo>
                  <a:close/>
                </a:path>
                <a:path w="508000" h="442595">
                  <a:moveTo>
                    <a:pt x="0" y="110549"/>
                  </a:moveTo>
                  <a:lnTo>
                    <a:pt x="397349" y="110549"/>
                  </a:lnTo>
                  <a:lnTo>
                    <a:pt x="507899" y="0"/>
                  </a:lnTo>
                </a:path>
                <a:path w="508000" h="442595">
                  <a:moveTo>
                    <a:pt x="397349" y="110549"/>
                  </a:moveTo>
                  <a:lnTo>
                    <a:pt x="397349" y="442199"/>
                  </a:lnTo>
                </a:path>
              </a:pathLst>
            </a:custGeom>
            <a:ln w="9524">
              <a:solidFill>
                <a:srgbClr val="1A1A1A"/>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7648425" y="2481843"/>
              <a:ext cx="288874" cy="147048"/>
            </a:xfrm>
            <a:prstGeom prst="rect">
              <a:avLst/>
            </a:prstGeom>
          </p:spPr>
        </p:pic>
        <p:sp>
          <p:nvSpPr>
            <p:cNvPr id="41" name="object 41"/>
            <p:cNvSpPr/>
            <p:nvPr/>
          </p:nvSpPr>
          <p:spPr>
            <a:xfrm>
              <a:off x="7632892" y="3398712"/>
              <a:ext cx="251460" cy="136525"/>
            </a:xfrm>
            <a:custGeom>
              <a:avLst/>
              <a:gdLst/>
              <a:ahLst/>
              <a:cxnLst/>
              <a:rect l="l" t="t" r="r" b="b"/>
              <a:pathLst>
                <a:path w="251459" h="136525">
                  <a:moveTo>
                    <a:pt x="0" y="0"/>
                  </a:moveTo>
                  <a:lnTo>
                    <a:pt x="125581" y="0"/>
                  </a:lnTo>
                  <a:lnTo>
                    <a:pt x="125581" y="136499"/>
                  </a:lnTo>
                  <a:lnTo>
                    <a:pt x="251213" y="136499"/>
                  </a:lnTo>
                </a:path>
              </a:pathLst>
            </a:custGeom>
            <a:ln w="9524">
              <a:solidFill>
                <a:srgbClr val="1A1A1A"/>
              </a:solidFill>
            </a:ln>
          </p:spPr>
          <p:txBody>
            <a:bodyPr wrap="square" lIns="0" tIns="0" rIns="0" bIns="0" rtlCol="0"/>
            <a:lstStyle/>
            <a:p>
              <a:endParaRPr/>
            </a:p>
          </p:txBody>
        </p:sp>
        <p:sp>
          <p:nvSpPr>
            <p:cNvPr id="42" name="object 42"/>
            <p:cNvSpPr/>
            <p:nvPr/>
          </p:nvSpPr>
          <p:spPr>
            <a:xfrm>
              <a:off x="7614175" y="3388000"/>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3" name="object 43"/>
            <p:cNvSpPr/>
            <p:nvPr/>
          </p:nvSpPr>
          <p:spPr>
            <a:xfrm>
              <a:off x="7614175" y="3388000"/>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4" name="object 44"/>
            <p:cNvSpPr/>
            <p:nvPr/>
          </p:nvSpPr>
          <p:spPr>
            <a:xfrm>
              <a:off x="7873394" y="352450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5" name="object 45"/>
            <p:cNvSpPr/>
            <p:nvPr/>
          </p:nvSpPr>
          <p:spPr>
            <a:xfrm>
              <a:off x="7873394" y="352450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6" name="object 46"/>
            <p:cNvSpPr/>
            <p:nvPr/>
          </p:nvSpPr>
          <p:spPr>
            <a:xfrm>
              <a:off x="8142907" y="2785635"/>
              <a:ext cx="83185" cy="440690"/>
            </a:xfrm>
            <a:custGeom>
              <a:avLst/>
              <a:gdLst/>
              <a:ahLst/>
              <a:cxnLst/>
              <a:rect l="l" t="t" r="r" b="b"/>
              <a:pathLst>
                <a:path w="83184" h="440689">
                  <a:moveTo>
                    <a:pt x="0" y="0"/>
                  </a:moveTo>
                  <a:lnTo>
                    <a:pt x="0" y="236540"/>
                  </a:lnTo>
                  <a:lnTo>
                    <a:pt x="83099" y="236540"/>
                  </a:lnTo>
                  <a:lnTo>
                    <a:pt x="83099" y="440456"/>
                  </a:lnTo>
                </a:path>
              </a:pathLst>
            </a:custGeom>
            <a:ln w="9524">
              <a:solidFill>
                <a:srgbClr val="1A1A1A"/>
              </a:solidFill>
            </a:ln>
          </p:spPr>
          <p:txBody>
            <a:bodyPr wrap="square" lIns="0" tIns="0" rIns="0" bIns="0" rtlCol="0"/>
            <a:lstStyle/>
            <a:p>
              <a:endParaRPr/>
            </a:p>
          </p:txBody>
        </p:sp>
        <p:sp>
          <p:nvSpPr>
            <p:cNvPr id="47" name="object 47"/>
            <p:cNvSpPr/>
            <p:nvPr/>
          </p:nvSpPr>
          <p:spPr>
            <a:xfrm>
              <a:off x="8215295" y="3215381"/>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48" name="object 48"/>
            <p:cNvSpPr/>
            <p:nvPr/>
          </p:nvSpPr>
          <p:spPr>
            <a:xfrm>
              <a:off x="8215295" y="3215381"/>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4958500" y="2706125"/>
              <a:ext cx="386080" cy="632460"/>
            </a:xfrm>
            <a:custGeom>
              <a:avLst/>
              <a:gdLst/>
              <a:ahLst/>
              <a:cxnLst/>
              <a:rect l="l" t="t" r="r" b="b"/>
              <a:pathLst>
                <a:path w="386079" h="632460">
                  <a:moveTo>
                    <a:pt x="385799" y="632099"/>
                  </a:moveTo>
                  <a:lnTo>
                    <a:pt x="0" y="632099"/>
                  </a:lnTo>
                  <a:lnTo>
                    <a:pt x="0" y="0"/>
                  </a:lnTo>
                  <a:lnTo>
                    <a:pt x="385799" y="0"/>
                  </a:lnTo>
                  <a:lnTo>
                    <a:pt x="385799" y="632099"/>
                  </a:lnTo>
                  <a:close/>
                </a:path>
              </a:pathLst>
            </a:custGeom>
            <a:solidFill>
              <a:srgbClr val="EB5500"/>
            </a:solidFill>
          </p:spPr>
          <p:txBody>
            <a:bodyPr wrap="square" lIns="0" tIns="0" rIns="0" bIns="0" rtlCol="0"/>
            <a:lstStyle/>
            <a:p>
              <a:endParaRPr/>
            </a:p>
          </p:txBody>
        </p:sp>
        <p:sp>
          <p:nvSpPr>
            <p:cNvPr id="50" name="object 50"/>
            <p:cNvSpPr/>
            <p:nvPr/>
          </p:nvSpPr>
          <p:spPr>
            <a:xfrm>
              <a:off x="4958500" y="2642101"/>
              <a:ext cx="1272540" cy="696595"/>
            </a:xfrm>
            <a:custGeom>
              <a:avLst/>
              <a:gdLst/>
              <a:ahLst/>
              <a:cxnLst/>
              <a:rect l="l" t="t" r="r" b="b"/>
              <a:pathLst>
                <a:path w="1272539" h="696595">
                  <a:moveTo>
                    <a:pt x="0" y="64023"/>
                  </a:moveTo>
                  <a:lnTo>
                    <a:pt x="385799" y="64023"/>
                  </a:lnTo>
                  <a:lnTo>
                    <a:pt x="385799" y="696123"/>
                  </a:lnTo>
                  <a:lnTo>
                    <a:pt x="0" y="696123"/>
                  </a:lnTo>
                  <a:lnTo>
                    <a:pt x="0" y="64023"/>
                  </a:lnTo>
                  <a:close/>
                </a:path>
                <a:path w="1272539" h="696595">
                  <a:moveTo>
                    <a:pt x="385799" y="380073"/>
                  </a:moveTo>
                  <a:lnTo>
                    <a:pt x="1271976" y="0"/>
                  </a:lnTo>
                </a:path>
              </a:pathLst>
            </a:custGeom>
            <a:ln w="9524">
              <a:solidFill>
                <a:srgbClr val="1A1A1A"/>
              </a:solidFill>
            </a:ln>
          </p:spPr>
          <p:txBody>
            <a:bodyPr wrap="square" lIns="0" tIns="0" rIns="0" bIns="0" rtlCol="0"/>
            <a:lstStyle/>
            <a:p>
              <a:endParaRPr/>
            </a:p>
          </p:txBody>
        </p:sp>
        <p:sp>
          <p:nvSpPr>
            <p:cNvPr id="51" name="object 51"/>
            <p:cNvSpPr/>
            <p:nvPr/>
          </p:nvSpPr>
          <p:spPr>
            <a:xfrm>
              <a:off x="6224275" y="2625063"/>
              <a:ext cx="46355" cy="31750"/>
            </a:xfrm>
            <a:custGeom>
              <a:avLst/>
              <a:gdLst/>
              <a:ahLst/>
              <a:cxnLst/>
              <a:rect l="l" t="t" r="r" b="b"/>
              <a:pathLst>
                <a:path w="46354" h="31750">
                  <a:moveTo>
                    <a:pt x="12402" y="31496"/>
                  </a:moveTo>
                  <a:lnTo>
                    <a:pt x="0" y="2578"/>
                  </a:lnTo>
                  <a:lnTo>
                    <a:pt x="45926" y="0"/>
                  </a:lnTo>
                  <a:lnTo>
                    <a:pt x="12402" y="31496"/>
                  </a:lnTo>
                  <a:close/>
                </a:path>
              </a:pathLst>
            </a:custGeom>
            <a:solidFill>
              <a:srgbClr val="1A1A1A"/>
            </a:solidFill>
          </p:spPr>
          <p:txBody>
            <a:bodyPr wrap="square" lIns="0" tIns="0" rIns="0" bIns="0" rtlCol="0"/>
            <a:lstStyle/>
            <a:p>
              <a:endParaRPr/>
            </a:p>
          </p:txBody>
        </p:sp>
        <p:sp>
          <p:nvSpPr>
            <p:cNvPr id="52" name="object 52"/>
            <p:cNvSpPr/>
            <p:nvPr/>
          </p:nvSpPr>
          <p:spPr>
            <a:xfrm>
              <a:off x="6224275" y="2625063"/>
              <a:ext cx="46355" cy="31750"/>
            </a:xfrm>
            <a:custGeom>
              <a:avLst/>
              <a:gdLst/>
              <a:ahLst/>
              <a:cxnLst/>
              <a:rect l="l" t="t" r="r" b="b"/>
              <a:pathLst>
                <a:path w="46354" h="31750">
                  <a:moveTo>
                    <a:pt x="12402" y="31496"/>
                  </a:moveTo>
                  <a:lnTo>
                    <a:pt x="45926" y="0"/>
                  </a:lnTo>
                  <a:lnTo>
                    <a:pt x="0" y="2578"/>
                  </a:lnTo>
                  <a:lnTo>
                    <a:pt x="12402" y="31496"/>
                  </a:lnTo>
                  <a:close/>
                </a:path>
              </a:pathLst>
            </a:custGeom>
            <a:ln w="9524">
              <a:solidFill>
                <a:srgbClr val="1A1A1A"/>
              </a:solidFill>
            </a:ln>
          </p:spPr>
          <p:txBody>
            <a:bodyPr wrap="square" lIns="0" tIns="0" rIns="0" bIns="0" rtlCol="0"/>
            <a:lstStyle/>
            <a:p>
              <a:endParaRPr/>
            </a:p>
          </p:txBody>
        </p:sp>
        <p:sp>
          <p:nvSpPr>
            <p:cNvPr id="53" name="object 53"/>
            <p:cNvSpPr/>
            <p:nvPr/>
          </p:nvSpPr>
          <p:spPr>
            <a:xfrm>
              <a:off x="5344300" y="3022175"/>
              <a:ext cx="888365" cy="461009"/>
            </a:xfrm>
            <a:custGeom>
              <a:avLst/>
              <a:gdLst/>
              <a:ahLst/>
              <a:cxnLst/>
              <a:rect l="l" t="t" r="r" b="b"/>
              <a:pathLst>
                <a:path w="888364" h="461010">
                  <a:moveTo>
                    <a:pt x="0" y="0"/>
                  </a:moveTo>
                  <a:lnTo>
                    <a:pt x="887968" y="460585"/>
                  </a:lnTo>
                </a:path>
              </a:pathLst>
            </a:custGeom>
            <a:ln w="9524">
              <a:solidFill>
                <a:srgbClr val="1A1A1A"/>
              </a:solidFill>
            </a:ln>
          </p:spPr>
          <p:txBody>
            <a:bodyPr wrap="square" lIns="0" tIns="0" rIns="0" bIns="0" rtlCol="0"/>
            <a:lstStyle/>
            <a:p>
              <a:endParaRPr/>
            </a:p>
          </p:txBody>
        </p:sp>
        <p:sp>
          <p:nvSpPr>
            <p:cNvPr id="54" name="object 54"/>
            <p:cNvSpPr/>
            <p:nvPr/>
          </p:nvSpPr>
          <p:spPr>
            <a:xfrm>
              <a:off x="6225024" y="3468795"/>
              <a:ext cx="45720" cy="34290"/>
            </a:xfrm>
            <a:custGeom>
              <a:avLst/>
              <a:gdLst/>
              <a:ahLst/>
              <a:cxnLst/>
              <a:rect l="l" t="t" r="r" b="b"/>
              <a:pathLst>
                <a:path w="45720" h="34289">
                  <a:moveTo>
                    <a:pt x="45614" y="33868"/>
                  </a:moveTo>
                  <a:lnTo>
                    <a:pt x="0" y="27931"/>
                  </a:lnTo>
                  <a:lnTo>
                    <a:pt x="14487" y="0"/>
                  </a:lnTo>
                  <a:lnTo>
                    <a:pt x="45614" y="33868"/>
                  </a:lnTo>
                  <a:close/>
                </a:path>
              </a:pathLst>
            </a:custGeom>
            <a:solidFill>
              <a:srgbClr val="1A1A1A"/>
            </a:solidFill>
          </p:spPr>
          <p:txBody>
            <a:bodyPr wrap="square" lIns="0" tIns="0" rIns="0" bIns="0" rtlCol="0"/>
            <a:lstStyle/>
            <a:p>
              <a:endParaRPr/>
            </a:p>
          </p:txBody>
        </p:sp>
        <p:sp>
          <p:nvSpPr>
            <p:cNvPr id="55" name="object 55"/>
            <p:cNvSpPr/>
            <p:nvPr/>
          </p:nvSpPr>
          <p:spPr>
            <a:xfrm>
              <a:off x="6225024" y="3468795"/>
              <a:ext cx="45720" cy="34290"/>
            </a:xfrm>
            <a:custGeom>
              <a:avLst/>
              <a:gdLst/>
              <a:ahLst/>
              <a:cxnLst/>
              <a:rect l="l" t="t" r="r" b="b"/>
              <a:pathLst>
                <a:path w="45720" h="34289">
                  <a:moveTo>
                    <a:pt x="0" y="27931"/>
                  </a:moveTo>
                  <a:lnTo>
                    <a:pt x="45614" y="33868"/>
                  </a:lnTo>
                  <a:lnTo>
                    <a:pt x="14487" y="0"/>
                  </a:lnTo>
                  <a:lnTo>
                    <a:pt x="0" y="27931"/>
                  </a:lnTo>
                  <a:close/>
                </a:path>
              </a:pathLst>
            </a:custGeom>
            <a:ln w="9524">
              <a:solidFill>
                <a:srgbClr val="1A1A1A"/>
              </a:solidFill>
            </a:ln>
          </p:spPr>
          <p:txBody>
            <a:bodyPr wrap="square" lIns="0" tIns="0" rIns="0" bIns="0" rtlCol="0"/>
            <a:lstStyle/>
            <a:p>
              <a:endParaRPr/>
            </a:p>
          </p:txBody>
        </p:sp>
        <p:pic>
          <p:nvPicPr>
            <p:cNvPr id="56" name="object 56"/>
            <p:cNvPicPr/>
            <p:nvPr/>
          </p:nvPicPr>
          <p:blipFill>
            <a:blip r:embed="rId4" cstate="print"/>
            <a:stretch>
              <a:fillRect/>
            </a:stretch>
          </p:blipFill>
          <p:spPr>
            <a:xfrm>
              <a:off x="615500" y="2731174"/>
              <a:ext cx="632100" cy="632100"/>
            </a:xfrm>
            <a:prstGeom prst="rect">
              <a:avLst/>
            </a:prstGeom>
          </p:spPr>
        </p:pic>
        <p:sp>
          <p:nvSpPr>
            <p:cNvPr id="57" name="object 57"/>
            <p:cNvSpPr/>
            <p:nvPr/>
          </p:nvSpPr>
          <p:spPr>
            <a:xfrm>
              <a:off x="1247600" y="3022708"/>
              <a:ext cx="3654425" cy="24765"/>
            </a:xfrm>
            <a:custGeom>
              <a:avLst/>
              <a:gdLst/>
              <a:ahLst/>
              <a:cxnLst/>
              <a:rect l="l" t="t" r="r" b="b"/>
              <a:pathLst>
                <a:path w="3654425" h="24764">
                  <a:moveTo>
                    <a:pt x="0" y="24516"/>
                  </a:moveTo>
                  <a:lnTo>
                    <a:pt x="3653850" y="0"/>
                  </a:lnTo>
                </a:path>
              </a:pathLst>
            </a:custGeom>
            <a:ln w="9524">
              <a:solidFill>
                <a:srgbClr val="1A1A1A"/>
              </a:solidFill>
            </a:ln>
          </p:spPr>
          <p:txBody>
            <a:bodyPr wrap="square" lIns="0" tIns="0" rIns="0" bIns="0" rtlCol="0"/>
            <a:lstStyle/>
            <a:p>
              <a:endParaRPr/>
            </a:p>
          </p:txBody>
        </p:sp>
        <p:sp>
          <p:nvSpPr>
            <p:cNvPr id="58" name="object 58"/>
            <p:cNvSpPr/>
            <p:nvPr/>
          </p:nvSpPr>
          <p:spPr>
            <a:xfrm>
              <a:off x="4901346" y="3006975"/>
              <a:ext cx="43815" cy="31750"/>
            </a:xfrm>
            <a:custGeom>
              <a:avLst/>
              <a:gdLst/>
              <a:ahLst/>
              <a:cxnLst/>
              <a:rect l="l" t="t" r="r" b="b"/>
              <a:pathLst>
                <a:path w="43814" h="31750">
                  <a:moveTo>
                    <a:pt x="211" y="31464"/>
                  </a:moveTo>
                  <a:lnTo>
                    <a:pt x="0" y="0"/>
                  </a:lnTo>
                  <a:lnTo>
                    <a:pt x="43330" y="15442"/>
                  </a:lnTo>
                  <a:lnTo>
                    <a:pt x="211" y="31464"/>
                  </a:lnTo>
                  <a:close/>
                </a:path>
              </a:pathLst>
            </a:custGeom>
            <a:solidFill>
              <a:srgbClr val="1A1A1A"/>
            </a:solidFill>
          </p:spPr>
          <p:txBody>
            <a:bodyPr wrap="square" lIns="0" tIns="0" rIns="0" bIns="0" rtlCol="0"/>
            <a:lstStyle/>
            <a:p>
              <a:endParaRPr/>
            </a:p>
          </p:txBody>
        </p:sp>
        <p:sp>
          <p:nvSpPr>
            <p:cNvPr id="59" name="object 59"/>
            <p:cNvSpPr/>
            <p:nvPr/>
          </p:nvSpPr>
          <p:spPr>
            <a:xfrm>
              <a:off x="4901346" y="3006975"/>
              <a:ext cx="43815" cy="31750"/>
            </a:xfrm>
            <a:custGeom>
              <a:avLst/>
              <a:gdLst/>
              <a:ahLst/>
              <a:cxnLst/>
              <a:rect l="l" t="t" r="r" b="b"/>
              <a:pathLst>
                <a:path w="43814" h="31750">
                  <a:moveTo>
                    <a:pt x="211" y="31464"/>
                  </a:moveTo>
                  <a:lnTo>
                    <a:pt x="43330" y="15442"/>
                  </a:lnTo>
                  <a:lnTo>
                    <a:pt x="0" y="0"/>
                  </a:lnTo>
                  <a:lnTo>
                    <a:pt x="211" y="31464"/>
                  </a:lnTo>
                  <a:close/>
                </a:path>
              </a:pathLst>
            </a:custGeom>
            <a:ln w="9524">
              <a:solidFill>
                <a:srgbClr val="1A1A1A"/>
              </a:solidFill>
            </a:ln>
          </p:spPr>
          <p:txBody>
            <a:bodyPr wrap="square" lIns="0" tIns="0" rIns="0" bIns="0" rtlCol="0"/>
            <a:lstStyle/>
            <a:p>
              <a:endParaRPr/>
            </a:p>
          </p:txBody>
        </p:sp>
      </p:grpSp>
      <p:sp>
        <p:nvSpPr>
          <p:cNvPr id="60" name="object 60"/>
          <p:cNvSpPr txBox="1"/>
          <p:nvPr/>
        </p:nvSpPr>
        <p:spPr>
          <a:xfrm>
            <a:off x="1708975" y="2794688"/>
            <a:ext cx="581660"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Tahoma"/>
                <a:cs typeface="Tahoma"/>
              </a:rPr>
              <a:t>HTTP1</a:t>
            </a:r>
            <a:endParaRPr sz="1400">
              <a:latin typeface="Tahoma"/>
              <a:cs typeface="Tahoma"/>
            </a:endParaRPr>
          </a:p>
        </p:txBody>
      </p:sp>
      <p:sp>
        <p:nvSpPr>
          <p:cNvPr id="61" name="object 61"/>
          <p:cNvSpPr txBox="1"/>
          <p:nvPr/>
        </p:nvSpPr>
        <p:spPr>
          <a:xfrm>
            <a:off x="4349925" y="3986288"/>
            <a:ext cx="1356360" cy="448309"/>
          </a:xfrm>
          <a:prstGeom prst="rect">
            <a:avLst/>
          </a:prstGeom>
        </p:spPr>
        <p:txBody>
          <a:bodyPr vert="horz" wrap="square" lIns="0" tIns="22860" rIns="0" bIns="0" rtlCol="0">
            <a:spAutoFit/>
          </a:bodyPr>
          <a:lstStyle/>
          <a:p>
            <a:pPr marL="12700" marR="5080">
              <a:lnSpc>
                <a:spcPts val="1650"/>
              </a:lnSpc>
              <a:spcBef>
                <a:spcPts val="180"/>
              </a:spcBef>
            </a:pPr>
            <a:r>
              <a:rPr sz="1400" spc="35" dirty="0">
                <a:latin typeface="Tahoma"/>
                <a:cs typeface="Tahoma"/>
              </a:rPr>
              <a:t>Microservice</a:t>
            </a:r>
            <a:r>
              <a:rPr sz="1400" spc="-170" dirty="0">
                <a:latin typeface="Tahoma"/>
                <a:cs typeface="Tahoma"/>
              </a:rPr>
              <a:t> </a:t>
            </a:r>
            <a:r>
              <a:rPr sz="1400" spc="-15" dirty="0">
                <a:latin typeface="Tahoma"/>
                <a:cs typeface="Tahoma"/>
              </a:rPr>
              <a:t>/  </a:t>
            </a:r>
            <a:r>
              <a:rPr sz="1400" spc="95" dirty="0">
                <a:latin typeface="Tahoma"/>
                <a:cs typeface="Tahoma"/>
              </a:rPr>
              <a:t>G</a:t>
            </a:r>
            <a:r>
              <a:rPr sz="1400" spc="20" dirty="0">
                <a:latin typeface="Tahoma"/>
                <a:cs typeface="Tahoma"/>
              </a:rPr>
              <a:t>raphQL</a:t>
            </a:r>
            <a:r>
              <a:rPr sz="1400" spc="-170" dirty="0">
                <a:latin typeface="Tahoma"/>
                <a:cs typeface="Tahoma"/>
              </a:rPr>
              <a:t> </a:t>
            </a:r>
            <a:r>
              <a:rPr sz="1400" spc="-15" dirty="0">
                <a:latin typeface="Tahoma"/>
                <a:cs typeface="Tahoma"/>
              </a:rPr>
              <a:t>/</a:t>
            </a:r>
            <a:r>
              <a:rPr sz="1400" spc="-170" dirty="0">
                <a:latin typeface="Tahoma"/>
                <a:cs typeface="Tahoma"/>
              </a:rPr>
              <a:t> </a:t>
            </a:r>
            <a:r>
              <a:rPr sz="1400" spc="10" dirty="0">
                <a:latin typeface="Tahoma"/>
                <a:cs typeface="Tahoma"/>
              </a:rPr>
              <a:t>E</a:t>
            </a:r>
            <a:r>
              <a:rPr sz="1400" spc="-15" dirty="0">
                <a:latin typeface="Tahoma"/>
                <a:cs typeface="Tahoma"/>
              </a:rPr>
              <a:t>n</a:t>
            </a:r>
            <a:r>
              <a:rPr sz="1400" spc="-5" dirty="0">
                <a:latin typeface="Tahoma"/>
                <a:cs typeface="Tahoma"/>
              </a:rPr>
              <a:t>vo</a:t>
            </a:r>
            <a:r>
              <a:rPr sz="1400" spc="15" dirty="0">
                <a:latin typeface="Tahoma"/>
                <a:cs typeface="Tahoma"/>
              </a:rPr>
              <a:t>y</a:t>
            </a:r>
            <a:endParaRPr sz="1400">
              <a:latin typeface="Tahoma"/>
              <a:cs typeface="Tahoma"/>
            </a:endParaRPr>
          </a:p>
        </p:txBody>
      </p:sp>
      <p:grpSp>
        <p:nvGrpSpPr>
          <p:cNvPr id="62" name="object 62"/>
          <p:cNvGrpSpPr/>
          <p:nvPr/>
        </p:nvGrpSpPr>
        <p:grpSpPr>
          <a:xfrm>
            <a:off x="5042034" y="3333462"/>
            <a:ext cx="114300" cy="608965"/>
            <a:chOff x="5042034" y="3333462"/>
            <a:chExt cx="114300" cy="608965"/>
          </a:xfrm>
        </p:grpSpPr>
        <p:sp>
          <p:nvSpPr>
            <p:cNvPr id="63" name="object 63"/>
            <p:cNvSpPr/>
            <p:nvPr/>
          </p:nvSpPr>
          <p:spPr>
            <a:xfrm>
              <a:off x="5062332" y="3338224"/>
              <a:ext cx="89535" cy="556895"/>
            </a:xfrm>
            <a:custGeom>
              <a:avLst/>
              <a:gdLst/>
              <a:ahLst/>
              <a:cxnLst/>
              <a:rect l="l" t="t" r="r" b="b"/>
              <a:pathLst>
                <a:path w="89535" h="556895">
                  <a:moveTo>
                    <a:pt x="89067" y="0"/>
                  </a:moveTo>
                  <a:lnTo>
                    <a:pt x="0" y="556468"/>
                  </a:lnTo>
                </a:path>
              </a:pathLst>
            </a:custGeom>
            <a:ln w="9524">
              <a:solidFill>
                <a:srgbClr val="1A1A1A"/>
              </a:solidFill>
              <a:prstDash val="lgDash"/>
            </a:ln>
          </p:spPr>
          <p:txBody>
            <a:bodyPr wrap="square" lIns="0" tIns="0" rIns="0" bIns="0" rtlCol="0"/>
            <a:lstStyle/>
            <a:p>
              <a:endParaRPr/>
            </a:p>
          </p:txBody>
        </p:sp>
        <p:sp>
          <p:nvSpPr>
            <p:cNvPr id="64" name="object 64"/>
            <p:cNvSpPr/>
            <p:nvPr/>
          </p:nvSpPr>
          <p:spPr>
            <a:xfrm>
              <a:off x="5046797" y="3892206"/>
              <a:ext cx="31115" cy="45720"/>
            </a:xfrm>
            <a:custGeom>
              <a:avLst/>
              <a:gdLst/>
              <a:ahLst/>
              <a:cxnLst/>
              <a:rect l="l" t="t" r="r" b="b"/>
              <a:pathLst>
                <a:path w="31114" h="45720">
                  <a:moveTo>
                    <a:pt x="8703" y="45168"/>
                  </a:moveTo>
                  <a:lnTo>
                    <a:pt x="0" y="0"/>
                  </a:lnTo>
                  <a:lnTo>
                    <a:pt x="31070" y="4972"/>
                  </a:lnTo>
                  <a:lnTo>
                    <a:pt x="8703" y="45168"/>
                  </a:lnTo>
                  <a:close/>
                </a:path>
              </a:pathLst>
            </a:custGeom>
            <a:solidFill>
              <a:srgbClr val="1A1A1A"/>
            </a:solidFill>
          </p:spPr>
          <p:txBody>
            <a:bodyPr wrap="square" lIns="0" tIns="0" rIns="0" bIns="0" rtlCol="0"/>
            <a:lstStyle/>
            <a:p>
              <a:endParaRPr/>
            </a:p>
          </p:txBody>
        </p:sp>
        <p:sp>
          <p:nvSpPr>
            <p:cNvPr id="65" name="object 65"/>
            <p:cNvSpPr/>
            <p:nvPr/>
          </p:nvSpPr>
          <p:spPr>
            <a:xfrm>
              <a:off x="5046797" y="3892206"/>
              <a:ext cx="31115" cy="45720"/>
            </a:xfrm>
            <a:custGeom>
              <a:avLst/>
              <a:gdLst/>
              <a:ahLst/>
              <a:cxnLst/>
              <a:rect l="l" t="t" r="r" b="b"/>
              <a:pathLst>
                <a:path w="31114" h="45720">
                  <a:moveTo>
                    <a:pt x="0" y="0"/>
                  </a:moveTo>
                  <a:lnTo>
                    <a:pt x="8703" y="45168"/>
                  </a:lnTo>
                  <a:lnTo>
                    <a:pt x="31070" y="4972"/>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87235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90" dirty="0"/>
              <a:t>Spring</a:t>
            </a:r>
            <a:r>
              <a:rPr sz="2600" spc="-165" dirty="0"/>
              <a:t> </a:t>
            </a:r>
            <a:r>
              <a:rPr sz="2600" spc="90" dirty="0"/>
              <a:t>Boot</a:t>
            </a:r>
            <a:r>
              <a:rPr sz="2600" spc="-165" dirty="0"/>
              <a:t> </a:t>
            </a:r>
            <a:r>
              <a:rPr sz="2600" spc="30" dirty="0"/>
              <a:t>Integration</a:t>
            </a:r>
            <a:endParaRPr sz="2600"/>
          </a:p>
        </p:txBody>
      </p:sp>
      <p:sp>
        <p:nvSpPr>
          <p:cNvPr id="3" name="object 3"/>
          <p:cNvSpPr txBox="1"/>
          <p:nvPr/>
        </p:nvSpPr>
        <p:spPr>
          <a:xfrm>
            <a:off x="5837387" y="16914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spc="-5" dirty="0">
                <a:latin typeface="Arial MT"/>
                <a:cs typeface="Arial MT"/>
              </a:rPr>
              <a:t>user-service</a:t>
            </a:r>
            <a:endParaRPr sz="900">
              <a:latin typeface="Arial MT"/>
              <a:cs typeface="Arial MT"/>
            </a:endParaRPr>
          </a:p>
        </p:txBody>
      </p:sp>
      <p:sp>
        <p:nvSpPr>
          <p:cNvPr id="4" name="object 4"/>
          <p:cNvSpPr txBox="1"/>
          <p:nvPr/>
        </p:nvSpPr>
        <p:spPr>
          <a:xfrm>
            <a:off x="5837387" y="34728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dirty="0">
                <a:latin typeface="Arial MT"/>
                <a:cs typeface="Arial MT"/>
              </a:rPr>
              <a:t>movie-service</a:t>
            </a:r>
            <a:endParaRPr sz="900">
              <a:latin typeface="Arial MT"/>
              <a:cs typeface="Arial MT"/>
            </a:endParaRPr>
          </a:p>
        </p:txBody>
      </p:sp>
      <p:grpSp>
        <p:nvGrpSpPr>
          <p:cNvPr id="5" name="object 5"/>
          <p:cNvGrpSpPr/>
          <p:nvPr/>
        </p:nvGrpSpPr>
        <p:grpSpPr>
          <a:xfrm>
            <a:off x="6733824" y="2036737"/>
            <a:ext cx="1118870" cy="685800"/>
            <a:chOff x="6733824" y="2036737"/>
            <a:chExt cx="1118870" cy="685800"/>
          </a:xfrm>
        </p:grpSpPr>
        <p:sp>
          <p:nvSpPr>
            <p:cNvPr id="6" name="object 6"/>
            <p:cNvSpPr/>
            <p:nvPr/>
          </p:nvSpPr>
          <p:spPr>
            <a:xfrm>
              <a:off x="7424812" y="2280599"/>
              <a:ext cx="422909" cy="436880"/>
            </a:xfrm>
            <a:custGeom>
              <a:avLst/>
              <a:gdLst/>
              <a:ahLst/>
              <a:cxnLst/>
              <a:rect l="l" t="t" r="r" b="b"/>
              <a:pathLst>
                <a:path w="422909" h="436880">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7" name="object 7"/>
            <p:cNvSpPr/>
            <p:nvPr/>
          </p:nvSpPr>
          <p:spPr>
            <a:xfrm>
              <a:off x="6738587" y="2041500"/>
              <a:ext cx="1109345" cy="676275"/>
            </a:xfrm>
            <a:custGeom>
              <a:avLst/>
              <a:gdLst/>
              <a:ahLst/>
              <a:cxnLst/>
              <a:rect l="l" t="t" r="r" b="b"/>
              <a:pathLst>
                <a:path w="1109345" h="676275">
                  <a:moveTo>
                    <a:pt x="1109074" y="311883"/>
                  </a:moveTo>
                  <a:lnTo>
                    <a:pt x="1098296" y="334888"/>
                  </a:lnTo>
                  <a:lnTo>
                    <a:pt x="1068282" y="354868"/>
                  </a:lnTo>
                  <a:lnTo>
                    <a:pt x="1022515" y="370623"/>
                  </a:lnTo>
                  <a:lnTo>
                    <a:pt x="964476" y="380956"/>
                  </a:lnTo>
                  <a:lnTo>
                    <a:pt x="897649" y="384666"/>
                  </a:lnTo>
                  <a:lnTo>
                    <a:pt x="830823" y="380956"/>
                  </a:lnTo>
                  <a:lnTo>
                    <a:pt x="772784" y="370623"/>
                  </a:lnTo>
                  <a:lnTo>
                    <a:pt x="727017" y="354868"/>
                  </a:lnTo>
                  <a:lnTo>
                    <a:pt x="697003" y="334888"/>
                  </a:lnTo>
                  <a:lnTo>
                    <a:pt x="686224" y="311883"/>
                  </a:lnTo>
                </a:path>
                <a:path w="1109345" h="676275">
                  <a:moveTo>
                    <a:pt x="686224" y="311883"/>
                  </a:moveTo>
                  <a:lnTo>
                    <a:pt x="697003" y="288878"/>
                  </a:lnTo>
                  <a:lnTo>
                    <a:pt x="727017" y="268898"/>
                  </a:lnTo>
                  <a:lnTo>
                    <a:pt x="772784" y="253142"/>
                  </a:lnTo>
                  <a:lnTo>
                    <a:pt x="830823" y="242810"/>
                  </a:lnTo>
                  <a:lnTo>
                    <a:pt x="897649" y="239099"/>
                  </a:lnTo>
                  <a:lnTo>
                    <a:pt x="964476" y="242810"/>
                  </a:lnTo>
                  <a:lnTo>
                    <a:pt x="1022515" y="253142"/>
                  </a:lnTo>
                  <a:lnTo>
                    <a:pt x="1068282" y="268898"/>
                  </a:lnTo>
                  <a:lnTo>
                    <a:pt x="1098296" y="288878"/>
                  </a:lnTo>
                  <a:lnTo>
                    <a:pt x="1109074" y="311883"/>
                  </a:lnTo>
                  <a:lnTo>
                    <a:pt x="1109074" y="603016"/>
                  </a:lnTo>
                  <a:lnTo>
                    <a:pt x="1068282" y="646001"/>
                  </a:lnTo>
                  <a:lnTo>
                    <a:pt x="1022515" y="661757"/>
                  </a:lnTo>
                  <a:lnTo>
                    <a:pt x="964476" y="672089"/>
                  </a:lnTo>
                  <a:lnTo>
                    <a:pt x="897649" y="675799"/>
                  </a:lnTo>
                  <a:lnTo>
                    <a:pt x="830823" y="672089"/>
                  </a:lnTo>
                  <a:lnTo>
                    <a:pt x="772784" y="661757"/>
                  </a:lnTo>
                  <a:lnTo>
                    <a:pt x="727017" y="646001"/>
                  </a:lnTo>
                  <a:lnTo>
                    <a:pt x="697003" y="626021"/>
                  </a:lnTo>
                  <a:lnTo>
                    <a:pt x="686224" y="603016"/>
                  </a:lnTo>
                  <a:lnTo>
                    <a:pt x="686224" y="311883"/>
                  </a:lnTo>
                  <a:close/>
                </a:path>
                <a:path w="1109345" h="676275">
                  <a:moveTo>
                    <a:pt x="0" y="0"/>
                  </a:moveTo>
                  <a:lnTo>
                    <a:pt x="897599" y="0"/>
                  </a:lnTo>
                  <a:lnTo>
                    <a:pt x="897599" y="206456"/>
                  </a:lnTo>
                </a:path>
              </a:pathLst>
            </a:custGeom>
            <a:ln w="9524">
              <a:solidFill>
                <a:srgbClr val="1A1A1A"/>
              </a:solidFill>
            </a:ln>
          </p:spPr>
          <p:txBody>
            <a:bodyPr wrap="square" lIns="0" tIns="0" rIns="0" bIns="0" rtlCol="0"/>
            <a:lstStyle/>
            <a:p>
              <a:endParaRPr/>
            </a:p>
          </p:txBody>
        </p:sp>
        <p:sp>
          <p:nvSpPr>
            <p:cNvPr id="8" name="object 8"/>
            <p:cNvSpPr/>
            <p:nvPr/>
          </p:nvSpPr>
          <p:spPr>
            <a:xfrm>
              <a:off x="7625475" y="223724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9" name="object 9"/>
            <p:cNvSpPr/>
            <p:nvPr/>
          </p:nvSpPr>
          <p:spPr>
            <a:xfrm>
              <a:off x="7625475" y="223724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6733824" y="3818137"/>
            <a:ext cx="1118870" cy="657860"/>
            <a:chOff x="6733824" y="3818137"/>
            <a:chExt cx="1118870" cy="657860"/>
          </a:xfrm>
        </p:grpSpPr>
        <p:sp>
          <p:nvSpPr>
            <p:cNvPr id="11" name="object 11"/>
            <p:cNvSpPr/>
            <p:nvPr/>
          </p:nvSpPr>
          <p:spPr>
            <a:xfrm>
              <a:off x="7424812" y="4034399"/>
              <a:ext cx="422909" cy="436880"/>
            </a:xfrm>
            <a:custGeom>
              <a:avLst/>
              <a:gdLst/>
              <a:ahLst/>
              <a:cxnLst/>
              <a:rect l="l" t="t" r="r" b="b"/>
              <a:pathLst>
                <a:path w="422909" h="436879">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12" name="object 12"/>
            <p:cNvSpPr/>
            <p:nvPr/>
          </p:nvSpPr>
          <p:spPr>
            <a:xfrm>
              <a:off x="6738587" y="3822899"/>
              <a:ext cx="1109345" cy="648335"/>
            </a:xfrm>
            <a:custGeom>
              <a:avLst/>
              <a:gdLst/>
              <a:ahLst/>
              <a:cxnLst/>
              <a:rect l="l" t="t" r="r" b="b"/>
              <a:pathLst>
                <a:path w="1109345" h="648335">
                  <a:moveTo>
                    <a:pt x="1109074" y="284283"/>
                  </a:moveTo>
                  <a:lnTo>
                    <a:pt x="1098296" y="307288"/>
                  </a:lnTo>
                  <a:lnTo>
                    <a:pt x="1068282" y="327268"/>
                  </a:lnTo>
                  <a:lnTo>
                    <a:pt x="1022515" y="343023"/>
                  </a:lnTo>
                  <a:lnTo>
                    <a:pt x="964476" y="353356"/>
                  </a:lnTo>
                  <a:lnTo>
                    <a:pt x="897649" y="357066"/>
                  </a:lnTo>
                  <a:lnTo>
                    <a:pt x="830823" y="353356"/>
                  </a:lnTo>
                  <a:lnTo>
                    <a:pt x="772784" y="343023"/>
                  </a:lnTo>
                  <a:lnTo>
                    <a:pt x="727017" y="327268"/>
                  </a:lnTo>
                  <a:lnTo>
                    <a:pt x="697003" y="307288"/>
                  </a:lnTo>
                  <a:lnTo>
                    <a:pt x="686224" y="284283"/>
                  </a:lnTo>
                </a:path>
                <a:path w="1109345" h="648335">
                  <a:moveTo>
                    <a:pt x="686224" y="284283"/>
                  </a:moveTo>
                  <a:lnTo>
                    <a:pt x="697003" y="261278"/>
                  </a:lnTo>
                  <a:lnTo>
                    <a:pt x="727017" y="241298"/>
                  </a:lnTo>
                  <a:lnTo>
                    <a:pt x="772784" y="225542"/>
                  </a:lnTo>
                  <a:lnTo>
                    <a:pt x="830823" y="215210"/>
                  </a:lnTo>
                  <a:lnTo>
                    <a:pt x="897649" y="211499"/>
                  </a:lnTo>
                  <a:lnTo>
                    <a:pt x="964476" y="215210"/>
                  </a:lnTo>
                  <a:lnTo>
                    <a:pt x="1022515" y="225542"/>
                  </a:lnTo>
                  <a:lnTo>
                    <a:pt x="1068282" y="241298"/>
                  </a:lnTo>
                  <a:lnTo>
                    <a:pt x="1098296" y="261278"/>
                  </a:lnTo>
                  <a:lnTo>
                    <a:pt x="1109074" y="284283"/>
                  </a:lnTo>
                  <a:lnTo>
                    <a:pt x="1109074" y="575416"/>
                  </a:lnTo>
                  <a:lnTo>
                    <a:pt x="1068282" y="618401"/>
                  </a:lnTo>
                  <a:lnTo>
                    <a:pt x="1022515" y="634157"/>
                  </a:lnTo>
                  <a:lnTo>
                    <a:pt x="964476" y="644489"/>
                  </a:lnTo>
                  <a:lnTo>
                    <a:pt x="897649" y="648199"/>
                  </a:lnTo>
                  <a:lnTo>
                    <a:pt x="830823" y="644489"/>
                  </a:lnTo>
                  <a:lnTo>
                    <a:pt x="772784" y="634157"/>
                  </a:lnTo>
                  <a:lnTo>
                    <a:pt x="727017" y="618401"/>
                  </a:lnTo>
                  <a:lnTo>
                    <a:pt x="697003" y="598421"/>
                  </a:lnTo>
                  <a:lnTo>
                    <a:pt x="686224" y="575416"/>
                  </a:lnTo>
                  <a:lnTo>
                    <a:pt x="686224" y="284283"/>
                  </a:lnTo>
                  <a:close/>
                </a:path>
                <a:path w="1109345" h="648335">
                  <a:moveTo>
                    <a:pt x="0" y="0"/>
                  </a:moveTo>
                  <a:lnTo>
                    <a:pt x="897599" y="0"/>
                  </a:lnTo>
                  <a:lnTo>
                    <a:pt x="897599" y="178856"/>
                  </a:lnTo>
                </a:path>
              </a:pathLst>
            </a:custGeom>
            <a:ln w="9524">
              <a:solidFill>
                <a:srgbClr val="1A1A1A"/>
              </a:solidFill>
            </a:ln>
          </p:spPr>
          <p:txBody>
            <a:bodyPr wrap="square" lIns="0" tIns="0" rIns="0" bIns="0" rtlCol="0"/>
            <a:lstStyle/>
            <a:p>
              <a:endParaRPr/>
            </a:p>
          </p:txBody>
        </p:sp>
        <p:sp>
          <p:nvSpPr>
            <p:cNvPr id="13" name="object 13"/>
            <p:cNvSpPr/>
            <p:nvPr/>
          </p:nvSpPr>
          <p:spPr>
            <a:xfrm>
              <a:off x="7625475" y="3991045"/>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14" name="object 14"/>
            <p:cNvSpPr/>
            <p:nvPr/>
          </p:nvSpPr>
          <p:spPr>
            <a:xfrm>
              <a:off x="7625475" y="3991045"/>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4256812" y="257175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143510">
              <a:lnSpc>
                <a:spcPct val="100000"/>
              </a:lnSpc>
              <a:spcBef>
                <a:spcPts val="850"/>
              </a:spcBef>
            </a:pPr>
            <a:r>
              <a:rPr sz="1000" spc="-5" dirty="0">
                <a:latin typeface="Arial MT"/>
                <a:cs typeface="Arial MT"/>
              </a:rPr>
              <a:t>aggregator</a:t>
            </a:r>
            <a:endParaRPr sz="1000">
              <a:latin typeface="Arial MT"/>
              <a:cs typeface="Arial MT"/>
            </a:endParaRPr>
          </a:p>
        </p:txBody>
      </p:sp>
      <p:grpSp>
        <p:nvGrpSpPr>
          <p:cNvPr id="16" name="object 16"/>
          <p:cNvGrpSpPr/>
          <p:nvPr/>
        </p:nvGrpSpPr>
        <p:grpSpPr>
          <a:xfrm>
            <a:off x="5148487" y="2010701"/>
            <a:ext cx="671195" cy="1843405"/>
            <a:chOff x="5148487" y="2010701"/>
            <a:chExt cx="671195" cy="1843405"/>
          </a:xfrm>
        </p:grpSpPr>
        <p:sp>
          <p:nvSpPr>
            <p:cNvPr id="17" name="object 17"/>
            <p:cNvSpPr/>
            <p:nvPr/>
          </p:nvSpPr>
          <p:spPr>
            <a:xfrm>
              <a:off x="5158012" y="2041649"/>
              <a:ext cx="614680" cy="880744"/>
            </a:xfrm>
            <a:custGeom>
              <a:avLst/>
              <a:gdLst/>
              <a:ahLst/>
              <a:cxnLst/>
              <a:rect l="l" t="t" r="r" b="b"/>
              <a:pathLst>
                <a:path w="614679" h="880744">
                  <a:moveTo>
                    <a:pt x="0" y="880199"/>
                  </a:moveTo>
                  <a:lnTo>
                    <a:pt x="339688" y="880199"/>
                  </a:lnTo>
                  <a:lnTo>
                    <a:pt x="339688" y="0"/>
                  </a:lnTo>
                  <a:lnTo>
                    <a:pt x="614213" y="0"/>
                  </a:lnTo>
                </a:path>
              </a:pathLst>
            </a:custGeom>
            <a:ln w="19049">
              <a:solidFill>
                <a:srgbClr val="1155CC"/>
              </a:solidFill>
            </a:ln>
          </p:spPr>
          <p:txBody>
            <a:bodyPr wrap="square" lIns="0" tIns="0" rIns="0" bIns="0" rtlCol="0"/>
            <a:lstStyle/>
            <a:p>
              <a:endParaRPr/>
            </a:p>
          </p:txBody>
        </p:sp>
        <p:sp>
          <p:nvSpPr>
            <p:cNvPr id="18" name="object 18"/>
            <p:cNvSpPr/>
            <p:nvPr/>
          </p:nvSpPr>
          <p:spPr>
            <a:xfrm>
              <a:off x="5750802" y="2020226"/>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19" name="object 19"/>
            <p:cNvSpPr/>
            <p:nvPr/>
          </p:nvSpPr>
          <p:spPr>
            <a:xfrm>
              <a:off x="5750802" y="2020226"/>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sp>
          <p:nvSpPr>
            <p:cNvPr id="20" name="object 20"/>
            <p:cNvSpPr/>
            <p:nvPr/>
          </p:nvSpPr>
          <p:spPr>
            <a:xfrm>
              <a:off x="5158012" y="2921849"/>
              <a:ext cx="614680" cy="901700"/>
            </a:xfrm>
            <a:custGeom>
              <a:avLst/>
              <a:gdLst/>
              <a:ahLst/>
              <a:cxnLst/>
              <a:rect l="l" t="t" r="r" b="b"/>
              <a:pathLst>
                <a:path w="614679" h="901700">
                  <a:moveTo>
                    <a:pt x="0" y="0"/>
                  </a:moveTo>
                  <a:lnTo>
                    <a:pt x="339688" y="0"/>
                  </a:lnTo>
                  <a:lnTo>
                    <a:pt x="339688" y="901199"/>
                  </a:lnTo>
                  <a:lnTo>
                    <a:pt x="614213" y="901199"/>
                  </a:lnTo>
                </a:path>
              </a:pathLst>
            </a:custGeom>
            <a:ln w="19049">
              <a:solidFill>
                <a:srgbClr val="1155CC"/>
              </a:solidFill>
            </a:ln>
          </p:spPr>
          <p:txBody>
            <a:bodyPr wrap="square" lIns="0" tIns="0" rIns="0" bIns="0" rtlCol="0"/>
            <a:lstStyle/>
            <a:p>
              <a:endParaRPr/>
            </a:p>
          </p:txBody>
        </p:sp>
        <p:sp>
          <p:nvSpPr>
            <p:cNvPr id="21" name="object 21"/>
            <p:cNvSpPr/>
            <p:nvPr/>
          </p:nvSpPr>
          <p:spPr>
            <a:xfrm>
              <a:off x="5750802" y="3801626"/>
              <a:ext cx="59055" cy="43180"/>
            </a:xfrm>
            <a:custGeom>
              <a:avLst/>
              <a:gdLst/>
              <a:ahLst/>
              <a:cxnLst/>
              <a:rect l="l" t="t" r="r" b="b"/>
              <a:pathLst>
                <a:path w="59054" h="43179">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22" name="object 22"/>
            <p:cNvSpPr/>
            <p:nvPr/>
          </p:nvSpPr>
          <p:spPr>
            <a:xfrm>
              <a:off x="5750802" y="3801626"/>
              <a:ext cx="59055" cy="43180"/>
            </a:xfrm>
            <a:custGeom>
              <a:avLst/>
              <a:gdLst/>
              <a:ahLst/>
              <a:cxnLst/>
              <a:rect l="l" t="t" r="r" b="b"/>
              <a:pathLst>
                <a:path w="59054" h="43179">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grpSp>
      <p:grpSp>
        <p:nvGrpSpPr>
          <p:cNvPr id="23" name="object 23"/>
          <p:cNvGrpSpPr/>
          <p:nvPr/>
        </p:nvGrpSpPr>
        <p:grpSpPr>
          <a:xfrm>
            <a:off x="1296337" y="2617049"/>
            <a:ext cx="2951480" cy="609600"/>
            <a:chOff x="1296337" y="2617049"/>
            <a:chExt cx="2951480" cy="609600"/>
          </a:xfrm>
        </p:grpSpPr>
        <p:pic>
          <p:nvPicPr>
            <p:cNvPr id="24" name="object 24"/>
            <p:cNvPicPr/>
            <p:nvPr/>
          </p:nvPicPr>
          <p:blipFill>
            <a:blip r:embed="rId2" cstate="print"/>
            <a:stretch>
              <a:fillRect/>
            </a:stretch>
          </p:blipFill>
          <p:spPr>
            <a:xfrm>
              <a:off x="1296337" y="2617049"/>
              <a:ext cx="609599" cy="609599"/>
            </a:xfrm>
            <a:prstGeom prst="rect">
              <a:avLst/>
            </a:prstGeom>
          </p:spPr>
        </p:pic>
        <p:sp>
          <p:nvSpPr>
            <p:cNvPr id="25" name="object 25"/>
            <p:cNvSpPr/>
            <p:nvPr/>
          </p:nvSpPr>
          <p:spPr>
            <a:xfrm>
              <a:off x="1905937" y="2921849"/>
              <a:ext cx="2294255" cy="0"/>
            </a:xfrm>
            <a:custGeom>
              <a:avLst/>
              <a:gdLst/>
              <a:ahLst/>
              <a:cxnLst/>
              <a:rect l="l" t="t" r="r" b="b"/>
              <a:pathLst>
                <a:path w="2294254">
                  <a:moveTo>
                    <a:pt x="0" y="0"/>
                  </a:moveTo>
                  <a:lnTo>
                    <a:pt x="2293649" y="0"/>
                  </a:lnTo>
                </a:path>
              </a:pathLst>
            </a:custGeom>
            <a:ln w="9524">
              <a:solidFill>
                <a:srgbClr val="1A1A1A"/>
              </a:solidFill>
            </a:ln>
          </p:spPr>
          <p:txBody>
            <a:bodyPr wrap="square" lIns="0" tIns="0" rIns="0" bIns="0" rtlCol="0"/>
            <a:lstStyle/>
            <a:p>
              <a:endParaRPr/>
            </a:p>
          </p:txBody>
        </p:sp>
        <p:sp>
          <p:nvSpPr>
            <p:cNvPr id="26" name="object 26"/>
            <p:cNvSpPr/>
            <p:nvPr/>
          </p:nvSpPr>
          <p:spPr>
            <a:xfrm>
              <a:off x="4199587" y="2906116"/>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7" name="object 27"/>
            <p:cNvSpPr/>
            <p:nvPr/>
          </p:nvSpPr>
          <p:spPr>
            <a:xfrm>
              <a:off x="4199587" y="290611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587057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r>
              <a:rPr spc="-285" dirty="0"/>
              <a:t> </a:t>
            </a:r>
            <a:r>
              <a:rPr spc="210" dirty="0"/>
              <a:t>-</a:t>
            </a:r>
            <a:r>
              <a:rPr spc="-280" dirty="0"/>
              <a:t> </a:t>
            </a:r>
            <a:r>
              <a:rPr spc="180" dirty="0"/>
              <a:t>Load</a:t>
            </a:r>
            <a:r>
              <a:rPr spc="-280" dirty="0"/>
              <a:t> </a:t>
            </a:r>
            <a:r>
              <a:rPr spc="165" dirty="0"/>
              <a:t>Balancing</a:t>
            </a:r>
          </a:p>
        </p:txBody>
      </p:sp>
    </p:spTree>
    <p:extLst>
      <p:ext uri="{BB962C8B-B14F-4D97-AF65-F5344CB8AC3E}">
        <p14:creationId xmlns:p14="http://schemas.microsoft.com/office/powerpoint/2010/main" val="1298793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436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80" dirty="0"/>
              <a:t> </a:t>
            </a:r>
            <a:r>
              <a:rPr sz="2600" spc="130" dirty="0"/>
              <a:t>-</a:t>
            </a:r>
            <a:r>
              <a:rPr sz="2600" spc="-175" dirty="0"/>
              <a:t> </a:t>
            </a:r>
            <a:r>
              <a:rPr sz="2600" spc="110" dirty="0"/>
              <a:t>Load</a:t>
            </a:r>
            <a:r>
              <a:rPr sz="2600" spc="-175" dirty="0"/>
              <a:t> </a:t>
            </a:r>
            <a:r>
              <a:rPr sz="2600" spc="100" dirty="0"/>
              <a:t>Balancing</a:t>
            </a:r>
            <a:endParaRPr sz="2600"/>
          </a:p>
        </p:txBody>
      </p:sp>
      <p:grpSp>
        <p:nvGrpSpPr>
          <p:cNvPr id="3" name="object 3"/>
          <p:cNvGrpSpPr/>
          <p:nvPr/>
        </p:nvGrpSpPr>
        <p:grpSpPr>
          <a:xfrm>
            <a:off x="4690574" y="1680912"/>
            <a:ext cx="1167130" cy="2588895"/>
            <a:chOff x="4690574" y="1680912"/>
            <a:chExt cx="1167130" cy="2588895"/>
          </a:xfrm>
        </p:grpSpPr>
        <p:sp>
          <p:nvSpPr>
            <p:cNvPr id="4" name="object 4"/>
            <p:cNvSpPr/>
            <p:nvPr/>
          </p:nvSpPr>
          <p:spPr>
            <a:xfrm>
              <a:off x="4695337" y="1685675"/>
              <a:ext cx="1157605" cy="2579370"/>
            </a:xfrm>
            <a:custGeom>
              <a:avLst/>
              <a:gdLst/>
              <a:ahLst/>
              <a:cxnLst/>
              <a:rect l="l" t="t" r="r" b="b"/>
              <a:pathLst>
                <a:path w="1157604" h="2579370">
                  <a:moveTo>
                    <a:pt x="1157099" y="2578799"/>
                  </a:moveTo>
                  <a:lnTo>
                    <a:pt x="0" y="2578799"/>
                  </a:lnTo>
                  <a:lnTo>
                    <a:pt x="0" y="0"/>
                  </a:lnTo>
                  <a:lnTo>
                    <a:pt x="1157099" y="0"/>
                  </a:lnTo>
                  <a:lnTo>
                    <a:pt x="1157099" y="2578799"/>
                  </a:lnTo>
                  <a:close/>
                </a:path>
              </a:pathLst>
            </a:custGeom>
            <a:solidFill>
              <a:srgbClr val="F3F3F3"/>
            </a:solidFill>
          </p:spPr>
          <p:txBody>
            <a:bodyPr wrap="square" lIns="0" tIns="0" rIns="0" bIns="0" rtlCol="0"/>
            <a:lstStyle/>
            <a:p>
              <a:endParaRPr/>
            </a:p>
          </p:txBody>
        </p:sp>
        <p:sp>
          <p:nvSpPr>
            <p:cNvPr id="5" name="object 5"/>
            <p:cNvSpPr/>
            <p:nvPr/>
          </p:nvSpPr>
          <p:spPr>
            <a:xfrm>
              <a:off x="4695337" y="1685675"/>
              <a:ext cx="1157605" cy="2579370"/>
            </a:xfrm>
            <a:custGeom>
              <a:avLst/>
              <a:gdLst/>
              <a:ahLst/>
              <a:cxnLst/>
              <a:rect l="l" t="t" r="r" b="b"/>
              <a:pathLst>
                <a:path w="1157604" h="2579370">
                  <a:moveTo>
                    <a:pt x="0" y="0"/>
                  </a:moveTo>
                  <a:lnTo>
                    <a:pt x="1157099" y="0"/>
                  </a:lnTo>
                  <a:lnTo>
                    <a:pt x="11570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4956462" y="18817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4956462" y="18817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956462" y="26614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4956462" y="26614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4956462" y="34829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4956462" y="34829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2548175" y="2615787"/>
            <a:ext cx="622935" cy="707390"/>
            <a:chOff x="2548175" y="2615787"/>
            <a:chExt cx="622935" cy="707390"/>
          </a:xfrm>
        </p:grpSpPr>
        <p:sp>
          <p:nvSpPr>
            <p:cNvPr id="13" name="object 13"/>
            <p:cNvSpPr/>
            <p:nvPr/>
          </p:nvSpPr>
          <p:spPr>
            <a:xfrm>
              <a:off x="2552937" y="2620549"/>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4" name="object 14"/>
            <p:cNvSpPr/>
            <p:nvPr/>
          </p:nvSpPr>
          <p:spPr>
            <a:xfrm>
              <a:off x="2552937" y="2620549"/>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5983937" y="28229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6" name="object 16"/>
          <p:cNvSpPr txBox="1"/>
          <p:nvPr/>
        </p:nvSpPr>
        <p:spPr>
          <a:xfrm>
            <a:off x="1559462" y="254246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Tree>
    <p:extLst>
      <p:ext uri="{BB962C8B-B14F-4D97-AF65-F5344CB8AC3E}">
        <p14:creationId xmlns:p14="http://schemas.microsoft.com/office/powerpoint/2010/main" val="450311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8228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0" dirty="0"/>
              <a:t> </a:t>
            </a:r>
            <a:r>
              <a:rPr sz="2600" spc="60" dirty="0"/>
              <a:t>Server-Side</a:t>
            </a:r>
            <a:r>
              <a:rPr sz="2600" spc="-175" dirty="0"/>
              <a:t> </a:t>
            </a:r>
            <a:r>
              <a:rPr sz="2600" spc="110" dirty="0"/>
              <a:t>Load</a:t>
            </a:r>
            <a:r>
              <a:rPr sz="2600" spc="-170" dirty="0"/>
              <a:t> </a:t>
            </a:r>
            <a:r>
              <a:rPr sz="2600" spc="100" dirty="0"/>
              <a:t>Balancing</a:t>
            </a:r>
            <a:endParaRPr sz="2600"/>
          </a:p>
        </p:txBody>
      </p:sp>
      <p:grpSp>
        <p:nvGrpSpPr>
          <p:cNvPr id="3" name="object 3"/>
          <p:cNvGrpSpPr/>
          <p:nvPr/>
        </p:nvGrpSpPr>
        <p:grpSpPr>
          <a:xfrm>
            <a:off x="1344537" y="1772462"/>
            <a:ext cx="5859780" cy="2588895"/>
            <a:chOff x="1344537" y="1772462"/>
            <a:chExt cx="5859780" cy="2588895"/>
          </a:xfrm>
        </p:grpSpPr>
        <p:sp>
          <p:nvSpPr>
            <p:cNvPr id="4" name="object 4"/>
            <p:cNvSpPr/>
            <p:nvPr/>
          </p:nvSpPr>
          <p:spPr>
            <a:xfrm>
              <a:off x="4892000" y="1777225"/>
              <a:ext cx="2307590" cy="2579370"/>
            </a:xfrm>
            <a:custGeom>
              <a:avLst/>
              <a:gdLst/>
              <a:ahLst/>
              <a:cxnLst/>
              <a:rect l="l" t="t" r="r" b="b"/>
              <a:pathLst>
                <a:path w="2307590" h="2579370">
                  <a:moveTo>
                    <a:pt x="2306999" y="2578799"/>
                  </a:moveTo>
                  <a:lnTo>
                    <a:pt x="0" y="2578799"/>
                  </a:lnTo>
                  <a:lnTo>
                    <a:pt x="0" y="0"/>
                  </a:lnTo>
                  <a:lnTo>
                    <a:pt x="2306999" y="0"/>
                  </a:lnTo>
                  <a:lnTo>
                    <a:pt x="2306999" y="2578799"/>
                  </a:lnTo>
                  <a:close/>
                </a:path>
              </a:pathLst>
            </a:custGeom>
            <a:solidFill>
              <a:srgbClr val="F3F3F3"/>
            </a:solidFill>
          </p:spPr>
          <p:txBody>
            <a:bodyPr wrap="square" lIns="0" tIns="0" rIns="0" bIns="0" rtlCol="0"/>
            <a:lstStyle/>
            <a:p>
              <a:endParaRPr/>
            </a:p>
          </p:txBody>
        </p:sp>
        <p:sp>
          <p:nvSpPr>
            <p:cNvPr id="5" name="object 5"/>
            <p:cNvSpPr/>
            <p:nvPr/>
          </p:nvSpPr>
          <p:spPr>
            <a:xfrm>
              <a:off x="4892000" y="1777225"/>
              <a:ext cx="2307590" cy="2579370"/>
            </a:xfrm>
            <a:custGeom>
              <a:avLst/>
              <a:gdLst/>
              <a:ahLst/>
              <a:cxnLst/>
              <a:rect l="l" t="t" r="r" b="b"/>
              <a:pathLst>
                <a:path w="2307590" h="2579370">
                  <a:moveTo>
                    <a:pt x="0" y="0"/>
                  </a:moveTo>
                  <a:lnTo>
                    <a:pt x="2306999" y="0"/>
                  </a:lnTo>
                  <a:lnTo>
                    <a:pt x="23069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6282800" y="19305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6282800" y="19305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6282800" y="27102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6282800" y="27102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282800" y="35317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6282800" y="35317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2" name="object 12"/>
            <p:cNvSpPr/>
            <p:nvPr/>
          </p:nvSpPr>
          <p:spPr>
            <a:xfrm>
              <a:off x="1349300" y="2645800"/>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3" name="object 13"/>
            <p:cNvSpPr/>
            <p:nvPr/>
          </p:nvSpPr>
          <p:spPr>
            <a:xfrm>
              <a:off x="1349300" y="2645800"/>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sp>
          <p:nvSpPr>
            <p:cNvPr id="14" name="object 14"/>
            <p:cNvSpPr/>
            <p:nvPr/>
          </p:nvSpPr>
          <p:spPr>
            <a:xfrm>
              <a:off x="1895124" y="2889675"/>
              <a:ext cx="292735" cy="240665"/>
            </a:xfrm>
            <a:custGeom>
              <a:avLst/>
              <a:gdLst/>
              <a:ahLst/>
              <a:cxnLst/>
              <a:rect l="l" t="t" r="r" b="b"/>
              <a:pathLst>
                <a:path w="292735" h="240664">
                  <a:moveTo>
                    <a:pt x="243937" y="240449"/>
                  </a:moveTo>
                  <a:lnTo>
                    <a:pt x="48787" y="240449"/>
                  </a:lnTo>
                  <a:lnTo>
                    <a:pt x="29797" y="231002"/>
                  </a:lnTo>
                  <a:lnTo>
                    <a:pt x="14289" y="205236"/>
                  </a:lnTo>
                  <a:lnTo>
                    <a:pt x="3833" y="167022"/>
                  </a:lnTo>
                  <a:lnTo>
                    <a:pt x="0" y="120224"/>
                  </a:lnTo>
                  <a:lnTo>
                    <a:pt x="3833" y="73427"/>
                  </a:lnTo>
                  <a:lnTo>
                    <a:pt x="14289" y="35213"/>
                  </a:lnTo>
                  <a:lnTo>
                    <a:pt x="29797" y="9447"/>
                  </a:lnTo>
                  <a:lnTo>
                    <a:pt x="48787" y="0"/>
                  </a:ln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close/>
                </a:path>
              </a:pathLst>
            </a:custGeom>
            <a:solidFill>
              <a:srgbClr val="A4C1F4"/>
            </a:solidFill>
          </p:spPr>
          <p:txBody>
            <a:bodyPr wrap="square" lIns="0" tIns="0" rIns="0" bIns="0" rtlCol="0"/>
            <a:lstStyle/>
            <a:p>
              <a:endParaRPr/>
            </a:p>
          </p:txBody>
        </p:sp>
        <p:sp>
          <p:nvSpPr>
            <p:cNvPr id="15" name="object 15"/>
            <p:cNvSpPr/>
            <p:nvPr/>
          </p:nvSpPr>
          <p:spPr>
            <a:xfrm>
              <a:off x="1895125" y="2889675"/>
              <a:ext cx="292735" cy="240665"/>
            </a:xfrm>
            <a:custGeom>
              <a:avLst/>
              <a:gdLst/>
              <a:ahLst/>
              <a:cxnLst/>
              <a:rect l="l" t="t" r="r" b="b"/>
              <a:pathLst>
                <a:path w="292735" h="240664">
                  <a:moveTo>
                    <a:pt x="243937" y="240449"/>
                  </a:moveTo>
                  <a:lnTo>
                    <a:pt x="224947" y="231002"/>
                  </a:lnTo>
                  <a:lnTo>
                    <a:pt x="209439" y="205236"/>
                  </a:lnTo>
                  <a:lnTo>
                    <a:pt x="198983" y="167022"/>
                  </a:lnTo>
                  <a:lnTo>
                    <a:pt x="195149" y="120224"/>
                  </a:lnTo>
                  <a:lnTo>
                    <a:pt x="198983" y="73427"/>
                  </a:lnTo>
                  <a:lnTo>
                    <a:pt x="209439" y="35213"/>
                  </a:lnTo>
                  <a:lnTo>
                    <a:pt x="224947" y="9447"/>
                  </a:lnTo>
                  <a:lnTo>
                    <a:pt x="243937" y="0"/>
                  </a:lnTo>
                </a:path>
                <a:path w="292735" h="240664">
                  <a:moveTo>
                    <a:pt x="48787" y="0"/>
                  </a:move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lnTo>
                    <a:pt x="48787" y="240449"/>
                  </a:lnTo>
                  <a:lnTo>
                    <a:pt x="29797" y="231002"/>
                  </a:lnTo>
                  <a:lnTo>
                    <a:pt x="14289" y="205236"/>
                  </a:lnTo>
                  <a:lnTo>
                    <a:pt x="3833" y="167022"/>
                  </a:lnTo>
                  <a:lnTo>
                    <a:pt x="0" y="120224"/>
                  </a:lnTo>
                  <a:lnTo>
                    <a:pt x="3833" y="73427"/>
                  </a:lnTo>
                  <a:lnTo>
                    <a:pt x="14289" y="35213"/>
                  </a:lnTo>
                  <a:lnTo>
                    <a:pt x="29797" y="9447"/>
                  </a:lnTo>
                  <a:lnTo>
                    <a:pt x="48787"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7331174" y="21095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7" name="object 17"/>
          <p:cNvSpPr txBox="1"/>
          <p:nvPr/>
        </p:nvSpPr>
        <p:spPr>
          <a:xfrm>
            <a:off x="348875" y="257731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
        <p:nvSpPr>
          <p:cNvPr id="18" name="object 18"/>
          <p:cNvSpPr txBox="1"/>
          <p:nvPr/>
        </p:nvSpPr>
        <p:spPr>
          <a:xfrm>
            <a:off x="5111300" y="2700437"/>
            <a:ext cx="697230" cy="627380"/>
          </a:xfrm>
          <a:prstGeom prst="rect">
            <a:avLst/>
          </a:prstGeom>
          <a:solidFill>
            <a:srgbClr val="D0E0E3"/>
          </a:solidFill>
          <a:ln w="9524">
            <a:solidFill>
              <a:srgbClr val="1A1A1A"/>
            </a:solidFill>
          </a:ln>
        </p:spPr>
        <p:txBody>
          <a:bodyPr vert="horz" wrap="square" lIns="0" tIns="635" rIns="0" bIns="0" rtlCol="0">
            <a:spAutoFit/>
          </a:bodyPr>
          <a:lstStyle/>
          <a:p>
            <a:pPr>
              <a:lnSpc>
                <a:spcPct val="100000"/>
              </a:lnSpc>
              <a:spcBef>
                <a:spcPts val="5"/>
              </a:spcBef>
            </a:pPr>
            <a:endParaRPr sz="1450">
              <a:latin typeface="Times New Roman"/>
              <a:cs typeface="Times New Roman"/>
            </a:endParaRPr>
          </a:p>
          <a:p>
            <a:pPr marL="177165">
              <a:lnSpc>
                <a:spcPct val="100000"/>
              </a:lnSpc>
            </a:pPr>
            <a:r>
              <a:rPr sz="1100" spc="-5" dirty="0">
                <a:latin typeface="Arial MT"/>
                <a:cs typeface="Arial MT"/>
              </a:rPr>
              <a:t>proxy</a:t>
            </a:r>
            <a:endParaRPr sz="1100">
              <a:latin typeface="Arial MT"/>
              <a:cs typeface="Arial MT"/>
            </a:endParaRPr>
          </a:p>
        </p:txBody>
      </p:sp>
      <p:sp>
        <p:nvSpPr>
          <p:cNvPr id="19" name="object 19"/>
          <p:cNvSpPr/>
          <p:nvPr/>
        </p:nvSpPr>
        <p:spPr>
          <a:xfrm>
            <a:off x="2187849" y="2244100"/>
            <a:ext cx="4095115" cy="1601470"/>
          </a:xfrm>
          <a:custGeom>
            <a:avLst/>
            <a:gdLst/>
            <a:ahLst/>
            <a:cxnLst/>
            <a:rect l="l" t="t" r="r" b="b"/>
            <a:pathLst>
              <a:path w="4095115" h="1601470">
                <a:moveTo>
                  <a:pt x="0" y="765799"/>
                </a:moveTo>
                <a:lnTo>
                  <a:pt x="2923499" y="760099"/>
                </a:lnTo>
              </a:path>
              <a:path w="4095115" h="1601470">
                <a:moveTo>
                  <a:pt x="3620349" y="760199"/>
                </a:moveTo>
                <a:lnTo>
                  <a:pt x="4094949" y="0"/>
                </a:lnTo>
              </a:path>
              <a:path w="4095115" h="1601470">
                <a:moveTo>
                  <a:pt x="3620349" y="760199"/>
                </a:moveTo>
                <a:lnTo>
                  <a:pt x="4094949" y="779699"/>
                </a:lnTo>
              </a:path>
              <a:path w="4095115" h="1601470">
                <a:moveTo>
                  <a:pt x="3620349" y="760199"/>
                </a:moveTo>
                <a:lnTo>
                  <a:pt x="4094949" y="1601399"/>
                </a:lnTo>
              </a:path>
            </a:pathLst>
          </a:custGeom>
          <a:ln w="9524">
            <a:solidFill>
              <a:srgbClr val="1A1A1A"/>
            </a:solidFill>
          </a:ln>
        </p:spPr>
        <p:txBody>
          <a:bodyPr wrap="square" lIns="0" tIns="0" rIns="0" bIns="0" rtlCol="0"/>
          <a:lstStyle/>
          <a:p>
            <a:endParaRPr/>
          </a:p>
        </p:txBody>
      </p:sp>
    </p:spTree>
    <p:extLst>
      <p:ext uri="{BB962C8B-B14F-4D97-AF65-F5344CB8AC3E}">
        <p14:creationId xmlns:p14="http://schemas.microsoft.com/office/powerpoint/2010/main" val="240086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415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0" dirty="0"/>
              <a:t>4:</a:t>
            </a:r>
            <a:r>
              <a:rPr sz="2600" spc="-240" dirty="0"/>
              <a:t> </a:t>
            </a:r>
            <a:r>
              <a:rPr sz="2600" spc="70" dirty="0"/>
              <a:t>API</a:t>
            </a:r>
            <a:r>
              <a:rPr sz="2600" spc="-160" dirty="0"/>
              <a:t> </a:t>
            </a:r>
            <a:r>
              <a:rPr sz="2600" spc="180" dirty="0"/>
              <a:t>C</a:t>
            </a:r>
            <a:r>
              <a:rPr sz="2600" spc="65" dirty="0"/>
              <a:t>o</a:t>
            </a:r>
            <a:r>
              <a:rPr sz="2600" spc="60" dirty="0"/>
              <a:t>n</a:t>
            </a:r>
            <a:r>
              <a:rPr sz="2600" spc="-70" dirty="0"/>
              <a:t>t</a:t>
            </a:r>
            <a:r>
              <a:rPr sz="2600" spc="-85" dirty="0"/>
              <a:t>r</a:t>
            </a:r>
            <a:r>
              <a:rPr sz="2600" spc="70" dirty="0"/>
              <a:t>act</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1633087" y="1666812"/>
            <a:ext cx="4225290" cy="1674495"/>
            <a:chOff x="1633087" y="1666812"/>
            <a:chExt cx="422529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599"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599"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1698393"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1637850"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1637850"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1784446" y="1666812"/>
              <a:ext cx="100340" cy="130612"/>
            </a:xfrm>
            <a:prstGeom prst="rect">
              <a:avLst/>
            </a:prstGeom>
          </p:spPr>
        </p:pic>
        <p:sp>
          <p:nvSpPr>
            <p:cNvPr id="20" name="object 20"/>
            <p:cNvSpPr/>
            <p:nvPr/>
          </p:nvSpPr>
          <p:spPr>
            <a:xfrm>
              <a:off x="1819481"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1693631" y="2514424"/>
              <a:ext cx="70068" cy="130612"/>
            </a:xfrm>
            <a:prstGeom prst="rect">
              <a:avLst/>
            </a:prstGeom>
          </p:spPr>
        </p:pic>
      </p:grpSp>
      <p:sp>
        <p:nvSpPr>
          <p:cNvPr id="22" name="object 22"/>
          <p:cNvSpPr txBox="1"/>
          <p:nvPr/>
        </p:nvSpPr>
        <p:spPr>
          <a:xfrm>
            <a:off x="1831962" y="2102249"/>
            <a:ext cx="95948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“first_name”:“sam”</a:t>
            </a:r>
            <a:endParaRPr sz="900">
              <a:latin typeface="Arial MT"/>
              <a:cs typeface="Arial MT"/>
            </a:endParaRPr>
          </a:p>
        </p:txBody>
      </p:sp>
      <p:grpSp>
        <p:nvGrpSpPr>
          <p:cNvPr id="23" name="object 23"/>
          <p:cNvGrpSpPr/>
          <p:nvPr/>
        </p:nvGrpSpPr>
        <p:grpSpPr>
          <a:xfrm>
            <a:off x="6399262" y="1666812"/>
            <a:ext cx="1480185" cy="978535"/>
            <a:chOff x="6399262" y="1666812"/>
            <a:chExt cx="1480185" cy="978535"/>
          </a:xfrm>
        </p:grpSpPr>
        <p:sp>
          <p:nvSpPr>
            <p:cNvPr id="24" name="object 24"/>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6404024"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6550621" y="1666812"/>
              <a:ext cx="100340" cy="130612"/>
            </a:xfrm>
            <a:prstGeom prst="rect">
              <a:avLst/>
            </a:prstGeom>
          </p:spPr>
        </p:pic>
        <p:sp>
          <p:nvSpPr>
            <p:cNvPr id="28" name="object 28"/>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6459806" y="2514424"/>
              <a:ext cx="70068" cy="130612"/>
            </a:xfrm>
            <a:prstGeom prst="rect">
              <a:avLst/>
            </a:prstGeom>
          </p:spPr>
        </p:pic>
      </p:grpSp>
      <p:sp>
        <p:nvSpPr>
          <p:cNvPr id="30" name="object 30"/>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94429"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200" dirty="0"/>
              <a:t>5:</a:t>
            </a:r>
            <a:r>
              <a:rPr sz="2600" spc="-160" dirty="0"/>
              <a:t> </a:t>
            </a:r>
            <a:r>
              <a:rPr sz="2600" spc="40" dirty="0"/>
              <a:t>Clie</a:t>
            </a:r>
            <a:r>
              <a:rPr sz="2600" spc="45" dirty="0"/>
              <a:t>n</a:t>
            </a:r>
            <a:r>
              <a:rPr sz="2600" spc="-35" dirty="0"/>
              <a:t>t</a:t>
            </a:r>
            <a:r>
              <a:rPr sz="2600" spc="-160" dirty="0"/>
              <a:t> </a:t>
            </a:r>
            <a:r>
              <a:rPr sz="2600" spc="195" dirty="0"/>
              <a:t>SDK</a:t>
            </a:r>
            <a:endParaRPr sz="2600"/>
          </a:p>
        </p:txBody>
      </p:sp>
      <p:sp>
        <p:nvSpPr>
          <p:cNvPr id="3" name="object 3"/>
          <p:cNvSpPr txBox="1"/>
          <p:nvPr/>
        </p:nvSpPr>
        <p:spPr>
          <a:xfrm>
            <a:off x="4055309" y="2924355"/>
            <a:ext cx="966469" cy="69596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271145">
              <a:lnSpc>
                <a:spcPct val="100000"/>
              </a:lnSpc>
              <a:spcBef>
                <a:spcPts val="835"/>
              </a:spcBef>
            </a:pPr>
            <a:r>
              <a:rPr sz="1000" spc="-5" dirty="0">
                <a:latin typeface="Arial MT"/>
                <a:cs typeface="Arial MT"/>
              </a:rPr>
              <a:t>Service</a:t>
            </a:r>
            <a:endParaRPr sz="1000">
              <a:latin typeface="Arial MT"/>
              <a:cs typeface="Arial MT"/>
            </a:endParaRPr>
          </a:p>
        </p:txBody>
      </p:sp>
      <p:grpSp>
        <p:nvGrpSpPr>
          <p:cNvPr id="4" name="object 4"/>
          <p:cNvGrpSpPr/>
          <p:nvPr/>
        </p:nvGrpSpPr>
        <p:grpSpPr>
          <a:xfrm>
            <a:off x="2951687" y="2307939"/>
            <a:ext cx="521334" cy="705485"/>
            <a:chOff x="2951687" y="2307939"/>
            <a:chExt cx="521334" cy="705485"/>
          </a:xfrm>
        </p:grpSpPr>
        <p:sp>
          <p:nvSpPr>
            <p:cNvPr id="5" name="object 5"/>
            <p:cNvSpPr/>
            <p:nvPr/>
          </p:nvSpPr>
          <p:spPr>
            <a:xfrm>
              <a:off x="2956449" y="2312702"/>
              <a:ext cx="511809" cy="695960"/>
            </a:xfrm>
            <a:custGeom>
              <a:avLst/>
              <a:gdLst/>
              <a:ahLst/>
              <a:cxnLst/>
              <a:rect l="l" t="t" r="r" b="b"/>
              <a:pathLst>
                <a:path w="511810" h="695960">
                  <a:moveTo>
                    <a:pt x="425998" y="695699"/>
                  </a:moveTo>
                  <a:lnTo>
                    <a:pt x="0" y="695699"/>
                  </a:lnTo>
                  <a:lnTo>
                    <a:pt x="0" y="0"/>
                  </a:lnTo>
                  <a:lnTo>
                    <a:pt x="511199" y="0"/>
                  </a:lnTo>
                  <a:lnTo>
                    <a:pt x="511199" y="610498"/>
                  </a:lnTo>
                  <a:lnTo>
                    <a:pt x="425998" y="695699"/>
                  </a:lnTo>
                  <a:close/>
                </a:path>
              </a:pathLst>
            </a:custGeom>
            <a:solidFill>
              <a:srgbClr val="E9EDEE"/>
            </a:solidFill>
          </p:spPr>
          <p:txBody>
            <a:bodyPr wrap="square" lIns="0" tIns="0" rIns="0" bIns="0" rtlCol="0"/>
            <a:lstStyle/>
            <a:p>
              <a:endParaRPr/>
            </a:p>
          </p:txBody>
        </p:sp>
        <p:sp>
          <p:nvSpPr>
            <p:cNvPr id="6" name="object 6"/>
            <p:cNvSpPr/>
            <p:nvPr/>
          </p:nvSpPr>
          <p:spPr>
            <a:xfrm>
              <a:off x="3382448" y="2923200"/>
              <a:ext cx="85725" cy="85725"/>
            </a:xfrm>
            <a:custGeom>
              <a:avLst/>
              <a:gdLst/>
              <a:ahLst/>
              <a:cxnLst/>
              <a:rect l="l" t="t" r="r" b="b"/>
              <a:pathLst>
                <a:path w="85725" h="85725">
                  <a:moveTo>
                    <a:pt x="0" y="85201"/>
                  </a:moveTo>
                  <a:lnTo>
                    <a:pt x="17040" y="17040"/>
                  </a:lnTo>
                  <a:lnTo>
                    <a:pt x="85201" y="0"/>
                  </a:lnTo>
                  <a:lnTo>
                    <a:pt x="0" y="85201"/>
                  </a:lnTo>
                  <a:close/>
                </a:path>
              </a:pathLst>
            </a:custGeom>
            <a:solidFill>
              <a:srgbClr val="BABDBE"/>
            </a:solidFill>
          </p:spPr>
          <p:txBody>
            <a:bodyPr wrap="square" lIns="0" tIns="0" rIns="0" bIns="0" rtlCol="0"/>
            <a:lstStyle/>
            <a:p>
              <a:endParaRPr/>
            </a:p>
          </p:txBody>
        </p:sp>
        <p:sp>
          <p:nvSpPr>
            <p:cNvPr id="7" name="object 7"/>
            <p:cNvSpPr/>
            <p:nvPr/>
          </p:nvSpPr>
          <p:spPr>
            <a:xfrm>
              <a:off x="2956449" y="2312702"/>
              <a:ext cx="511809" cy="695960"/>
            </a:xfrm>
            <a:custGeom>
              <a:avLst/>
              <a:gdLst/>
              <a:ahLst/>
              <a:cxnLst/>
              <a:rect l="l" t="t" r="r" b="b"/>
              <a:pathLst>
                <a:path w="511810" h="695960">
                  <a:moveTo>
                    <a:pt x="425998" y="695699"/>
                  </a:moveTo>
                  <a:lnTo>
                    <a:pt x="443038" y="627538"/>
                  </a:lnTo>
                  <a:lnTo>
                    <a:pt x="511199" y="610498"/>
                  </a:lnTo>
                  <a:lnTo>
                    <a:pt x="425998" y="695699"/>
                  </a:lnTo>
                  <a:lnTo>
                    <a:pt x="0" y="695699"/>
                  </a:lnTo>
                  <a:lnTo>
                    <a:pt x="0" y="0"/>
                  </a:lnTo>
                  <a:lnTo>
                    <a:pt x="511199" y="0"/>
                  </a:lnTo>
                  <a:lnTo>
                    <a:pt x="511199" y="610498"/>
                  </a:lnTo>
                </a:path>
              </a:pathLst>
            </a:custGeom>
            <a:ln w="9524">
              <a:solidFill>
                <a:srgbClr val="1A1A1A"/>
              </a:solidFill>
            </a:ln>
          </p:spPr>
          <p:txBody>
            <a:bodyPr wrap="square" lIns="0" tIns="0" rIns="0" bIns="0" rtlCol="0"/>
            <a:lstStyle/>
            <a:p>
              <a:endParaRPr/>
            </a:p>
          </p:txBody>
        </p:sp>
      </p:grpSp>
      <p:sp>
        <p:nvSpPr>
          <p:cNvPr id="8" name="object 8"/>
          <p:cNvSpPr txBox="1"/>
          <p:nvPr/>
        </p:nvSpPr>
        <p:spPr>
          <a:xfrm>
            <a:off x="3132656" y="2534004"/>
            <a:ext cx="15938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JS</a:t>
            </a:r>
            <a:endParaRPr sz="900">
              <a:latin typeface="Arial MT"/>
              <a:cs typeface="Arial MT"/>
            </a:endParaRPr>
          </a:p>
        </p:txBody>
      </p:sp>
      <p:grpSp>
        <p:nvGrpSpPr>
          <p:cNvPr id="9" name="object 9"/>
          <p:cNvGrpSpPr/>
          <p:nvPr/>
        </p:nvGrpSpPr>
        <p:grpSpPr>
          <a:xfrm>
            <a:off x="4278155" y="1612186"/>
            <a:ext cx="521334" cy="705485"/>
            <a:chOff x="4278155" y="1612186"/>
            <a:chExt cx="521334" cy="705485"/>
          </a:xfrm>
        </p:grpSpPr>
        <p:sp>
          <p:nvSpPr>
            <p:cNvPr id="10" name="object 10"/>
            <p:cNvSpPr/>
            <p:nvPr/>
          </p:nvSpPr>
          <p:spPr>
            <a:xfrm>
              <a:off x="4282917" y="1616949"/>
              <a:ext cx="511809" cy="695960"/>
            </a:xfrm>
            <a:custGeom>
              <a:avLst/>
              <a:gdLst/>
              <a:ahLst/>
              <a:cxnLst/>
              <a:rect l="l" t="t" r="r" b="b"/>
              <a:pathLst>
                <a:path w="511810" h="695960">
                  <a:moveTo>
                    <a:pt x="425998" y="695700"/>
                  </a:moveTo>
                  <a:lnTo>
                    <a:pt x="0" y="695700"/>
                  </a:lnTo>
                  <a:lnTo>
                    <a:pt x="0" y="0"/>
                  </a:lnTo>
                  <a:lnTo>
                    <a:pt x="511199" y="0"/>
                  </a:lnTo>
                  <a:lnTo>
                    <a:pt x="511199" y="610498"/>
                  </a:lnTo>
                  <a:lnTo>
                    <a:pt x="425998" y="695700"/>
                  </a:lnTo>
                  <a:close/>
                </a:path>
              </a:pathLst>
            </a:custGeom>
            <a:solidFill>
              <a:srgbClr val="E9EDEE"/>
            </a:solidFill>
          </p:spPr>
          <p:txBody>
            <a:bodyPr wrap="square" lIns="0" tIns="0" rIns="0" bIns="0" rtlCol="0"/>
            <a:lstStyle/>
            <a:p>
              <a:endParaRPr/>
            </a:p>
          </p:txBody>
        </p:sp>
        <p:sp>
          <p:nvSpPr>
            <p:cNvPr id="11" name="object 11"/>
            <p:cNvSpPr/>
            <p:nvPr/>
          </p:nvSpPr>
          <p:spPr>
            <a:xfrm>
              <a:off x="4708916" y="2227447"/>
              <a:ext cx="85725" cy="85725"/>
            </a:xfrm>
            <a:custGeom>
              <a:avLst/>
              <a:gdLst/>
              <a:ahLst/>
              <a:cxnLst/>
              <a:rect l="l" t="t" r="r" b="b"/>
              <a:pathLst>
                <a:path w="85725" h="85725">
                  <a:moveTo>
                    <a:pt x="0" y="85201"/>
                  </a:moveTo>
                  <a:lnTo>
                    <a:pt x="17040" y="17040"/>
                  </a:lnTo>
                  <a:lnTo>
                    <a:pt x="85201" y="0"/>
                  </a:lnTo>
                  <a:lnTo>
                    <a:pt x="0" y="85201"/>
                  </a:lnTo>
                  <a:close/>
                </a:path>
              </a:pathLst>
            </a:custGeom>
            <a:solidFill>
              <a:srgbClr val="BABDBE"/>
            </a:solidFill>
          </p:spPr>
          <p:txBody>
            <a:bodyPr wrap="square" lIns="0" tIns="0" rIns="0" bIns="0" rtlCol="0"/>
            <a:lstStyle/>
            <a:p>
              <a:endParaRPr/>
            </a:p>
          </p:txBody>
        </p:sp>
        <p:sp>
          <p:nvSpPr>
            <p:cNvPr id="12" name="object 12"/>
            <p:cNvSpPr/>
            <p:nvPr/>
          </p:nvSpPr>
          <p:spPr>
            <a:xfrm>
              <a:off x="4282917" y="1616949"/>
              <a:ext cx="511809" cy="695960"/>
            </a:xfrm>
            <a:custGeom>
              <a:avLst/>
              <a:gdLst/>
              <a:ahLst/>
              <a:cxnLst/>
              <a:rect l="l" t="t" r="r" b="b"/>
              <a:pathLst>
                <a:path w="511810" h="695960">
                  <a:moveTo>
                    <a:pt x="425998" y="695700"/>
                  </a:moveTo>
                  <a:lnTo>
                    <a:pt x="443038" y="627538"/>
                  </a:lnTo>
                  <a:lnTo>
                    <a:pt x="511199" y="610498"/>
                  </a:lnTo>
                  <a:lnTo>
                    <a:pt x="425998" y="695700"/>
                  </a:lnTo>
                  <a:lnTo>
                    <a:pt x="0" y="695700"/>
                  </a:lnTo>
                  <a:lnTo>
                    <a:pt x="0" y="0"/>
                  </a:lnTo>
                  <a:lnTo>
                    <a:pt x="511199" y="0"/>
                  </a:lnTo>
                  <a:lnTo>
                    <a:pt x="511199" y="610498"/>
                  </a:lnTo>
                </a:path>
              </a:pathLst>
            </a:custGeom>
            <a:ln w="9524">
              <a:solidFill>
                <a:srgbClr val="1A1A1A"/>
              </a:solidFill>
            </a:ln>
          </p:spPr>
          <p:txBody>
            <a:bodyPr wrap="square" lIns="0" tIns="0" rIns="0" bIns="0" rtlCol="0"/>
            <a:lstStyle/>
            <a:p>
              <a:endParaRPr/>
            </a:p>
          </p:txBody>
        </p:sp>
      </p:grpSp>
      <p:sp>
        <p:nvSpPr>
          <p:cNvPr id="13" name="object 13"/>
          <p:cNvSpPr txBox="1"/>
          <p:nvPr/>
        </p:nvSpPr>
        <p:spPr>
          <a:xfrm>
            <a:off x="4405099" y="1838251"/>
            <a:ext cx="26733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Java</a:t>
            </a:r>
            <a:endParaRPr sz="900">
              <a:latin typeface="Arial MT"/>
              <a:cs typeface="Arial MT"/>
            </a:endParaRPr>
          </a:p>
        </p:txBody>
      </p:sp>
      <p:grpSp>
        <p:nvGrpSpPr>
          <p:cNvPr id="14" name="object 14"/>
          <p:cNvGrpSpPr/>
          <p:nvPr/>
        </p:nvGrpSpPr>
        <p:grpSpPr>
          <a:xfrm>
            <a:off x="5604640" y="2307946"/>
            <a:ext cx="521334" cy="705485"/>
            <a:chOff x="5604640" y="2307946"/>
            <a:chExt cx="521334" cy="705485"/>
          </a:xfrm>
        </p:grpSpPr>
        <p:sp>
          <p:nvSpPr>
            <p:cNvPr id="15" name="object 15"/>
            <p:cNvSpPr/>
            <p:nvPr/>
          </p:nvSpPr>
          <p:spPr>
            <a:xfrm>
              <a:off x="5609403" y="2312709"/>
              <a:ext cx="511809" cy="695960"/>
            </a:xfrm>
            <a:custGeom>
              <a:avLst/>
              <a:gdLst/>
              <a:ahLst/>
              <a:cxnLst/>
              <a:rect l="l" t="t" r="r" b="b"/>
              <a:pathLst>
                <a:path w="511810" h="695960">
                  <a:moveTo>
                    <a:pt x="425997" y="695699"/>
                  </a:moveTo>
                  <a:lnTo>
                    <a:pt x="0" y="695699"/>
                  </a:lnTo>
                  <a:lnTo>
                    <a:pt x="0" y="0"/>
                  </a:lnTo>
                  <a:lnTo>
                    <a:pt x="511199" y="0"/>
                  </a:lnTo>
                  <a:lnTo>
                    <a:pt x="511199" y="610498"/>
                  </a:lnTo>
                  <a:lnTo>
                    <a:pt x="425997" y="695699"/>
                  </a:lnTo>
                  <a:close/>
                </a:path>
              </a:pathLst>
            </a:custGeom>
            <a:solidFill>
              <a:srgbClr val="E9EDEE"/>
            </a:solidFill>
          </p:spPr>
          <p:txBody>
            <a:bodyPr wrap="square" lIns="0" tIns="0" rIns="0" bIns="0" rtlCol="0"/>
            <a:lstStyle/>
            <a:p>
              <a:endParaRPr/>
            </a:p>
          </p:txBody>
        </p:sp>
        <p:sp>
          <p:nvSpPr>
            <p:cNvPr id="16" name="object 16"/>
            <p:cNvSpPr/>
            <p:nvPr/>
          </p:nvSpPr>
          <p:spPr>
            <a:xfrm>
              <a:off x="6035401" y="2923207"/>
              <a:ext cx="85725" cy="85725"/>
            </a:xfrm>
            <a:custGeom>
              <a:avLst/>
              <a:gdLst/>
              <a:ahLst/>
              <a:cxnLst/>
              <a:rect l="l" t="t" r="r" b="b"/>
              <a:pathLst>
                <a:path w="85725" h="85725">
                  <a:moveTo>
                    <a:pt x="0" y="85201"/>
                  </a:moveTo>
                  <a:lnTo>
                    <a:pt x="17040" y="17040"/>
                  </a:lnTo>
                  <a:lnTo>
                    <a:pt x="85201" y="0"/>
                  </a:lnTo>
                  <a:lnTo>
                    <a:pt x="0" y="85201"/>
                  </a:lnTo>
                  <a:close/>
                </a:path>
              </a:pathLst>
            </a:custGeom>
            <a:solidFill>
              <a:srgbClr val="BABDBE"/>
            </a:solidFill>
          </p:spPr>
          <p:txBody>
            <a:bodyPr wrap="square" lIns="0" tIns="0" rIns="0" bIns="0" rtlCol="0"/>
            <a:lstStyle/>
            <a:p>
              <a:endParaRPr/>
            </a:p>
          </p:txBody>
        </p:sp>
        <p:sp>
          <p:nvSpPr>
            <p:cNvPr id="17" name="object 17"/>
            <p:cNvSpPr/>
            <p:nvPr/>
          </p:nvSpPr>
          <p:spPr>
            <a:xfrm>
              <a:off x="5609403" y="2312709"/>
              <a:ext cx="511809" cy="695960"/>
            </a:xfrm>
            <a:custGeom>
              <a:avLst/>
              <a:gdLst/>
              <a:ahLst/>
              <a:cxnLst/>
              <a:rect l="l" t="t" r="r" b="b"/>
              <a:pathLst>
                <a:path w="511810" h="695960">
                  <a:moveTo>
                    <a:pt x="425997" y="695699"/>
                  </a:moveTo>
                  <a:lnTo>
                    <a:pt x="443038" y="627538"/>
                  </a:lnTo>
                  <a:lnTo>
                    <a:pt x="511199" y="610498"/>
                  </a:lnTo>
                  <a:lnTo>
                    <a:pt x="425997" y="695699"/>
                  </a:lnTo>
                  <a:lnTo>
                    <a:pt x="0" y="695699"/>
                  </a:lnTo>
                  <a:lnTo>
                    <a:pt x="0" y="0"/>
                  </a:lnTo>
                  <a:lnTo>
                    <a:pt x="511199" y="0"/>
                  </a:lnTo>
                  <a:lnTo>
                    <a:pt x="511199" y="610498"/>
                  </a:lnTo>
                </a:path>
              </a:pathLst>
            </a:custGeom>
            <a:ln w="9524">
              <a:solidFill>
                <a:srgbClr val="1A1A1A"/>
              </a:solidFill>
            </a:ln>
          </p:spPr>
          <p:txBody>
            <a:bodyPr wrap="square" lIns="0" tIns="0" rIns="0" bIns="0" rtlCol="0"/>
            <a:lstStyle/>
            <a:p>
              <a:endParaRPr/>
            </a:p>
          </p:txBody>
        </p:sp>
      </p:grpSp>
      <p:sp>
        <p:nvSpPr>
          <p:cNvPr id="18" name="object 18"/>
          <p:cNvSpPr txBox="1"/>
          <p:nvPr/>
        </p:nvSpPr>
        <p:spPr>
          <a:xfrm>
            <a:off x="5756979" y="2534011"/>
            <a:ext cx="21653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c++</a:t>
            </a:r>
            <a:endParaRPr sz="900">
              <a:latin typeface="Arial MT"/>
              <a:cs typeface="Arial MT"/>
            </a:endParaRPr>
          </a:p>
        </p:txBody>
      </p:sp>
      <p:grpSp>
        <p:nvGrpSpPr>
          <p:cNvPr id="19" name="object 19"/>
          <p:cNvGrpSpPr/>
          <p:nvPr/>
        </p:nvGrpSpPr>
        <p:grpSpPr>
          <a:xfrm>
            <a:off x="2951687" y="3658368"/>
            <a:ext cx="521334" cy="705485"/>
            <a:chOff x="2951687" y="3658368"/>
            <a:chExt cx="521334" cy="705485"/>
          </a:xfrm>
        </p:grpSpPr>
        <p:sp>
          <p:nvSpPr>
            <p:cNvPr id="20" name="object 20"/>
            <p:cNvSpPr/>
            <p:nvPr/>
          </p:nvSpPr>
          <p:spPr>
            <a:xfrm>
              <a:off x="2956449" y="3663130"/>
              <a:ext cx="511809" cy="695960"/>
            </a:xfrm>
            <a:custGeom>
              <a:avLst/>
              <a:gdLst/>
              <a:ahLst/>
              <a:cxnLst/>
              <a:rect l="l" t="t" r="r" b="b"/>
              <a:pathLst>
                <a:path w="511810" h="695960">
                  <a:moveTo>
                    <a:pt x="425998" y="695699"/>
                  </a:moveTo>
                  <a:lnTo>
                    <a:pt x="0" y="695699"/>
                  </a:lnTo>
                  <a:lnTo>
                    <a:pt x="0" y="0"/>
                  </a:lnTo>
                  <a:lnTo>
                    <a:pt x="511199" y="0"/>
                  </a:lnTo>
                  <a:lnTo>
                    <a:pt x="511199" y="610498"/>
                  </a:lnTo>
                  <a:lnTo>
                    <a:pt x="425998" y="695699"/>
                  </a:lnTo>
                  <a:close/>
                </a:path>
              </a:pathLst>
            </a:custGeom>
            <a:solidFill>
              <a:srgbClr val="E9EDEE"/>
            </a:solidFill>
          </p:spPr>
          <p:txBody>
            <a:bodyPr wrap="square" lIns="0" tIns="0" rIns="0" bIns="0" rtlCol="0"/>
            <a:lstStyle/>
            <a:p>
              <a:endParaRPr/>
            </a:p>
          </p:txBody>
        </p:sp>
        <p:sp>
          <p:nvSpPr>
            <p:cNvPr id="21" name="object 21"/>
            <p:cNvSpPr/>
            <p:nvPr/>
          </p:nvSpPr>
          <p:spPr>
            <a:xfrm>
              <a:off x="3382448" y="4273629"/>
              <a:ext cx="85725" cy="85725"/>
            </a:xfrm>
            <a:custGeom>
              <a:avLst/>
              <a:gdLst/>
              <a:ahLst/>
              <a:cxnLst/>
              <a:rect l="l" t="t" r="r" b="b"/>
              <a:pathLst>
                <a:path w="85725" h="85725">
                  <a:moveTo>
                    <a:pt x="0" y="85201"/>
                  </a:moveTo>
                  <a:lnTo>
                    <a:pt x="17040" y="17040"/>
                  </a:lnTo>
                  <a:lnTo>
                    <a:pt x="85201" y="0"/>
                  </a:lnTo>
                  <a:lnTo>
                    <a:pt x="0" y="85201"/>
                  </a:lnTo>
                  <a:close/>
                </a:path>
              </a:pathLst>
            </a:custGeom>
            <a:solidFill>
              <a:srgbClr val="BABDBE"/>
            </a:solidFill>
          </p:spPr>
          <p:txBody>
            <a:bodyPr wrap="square" lIns="0" tIns="0" rIns="0" bIns="0" rtlCol="0"/>
            <a:lstStyle/>
            <a:p>
              <a:endParaRPr/>
            </a:p>
          </p:txBody>
        </p:sp>
        <p:sp>
          <p:nvSpPr>
            <p:cNvPr id="22" name="object 22"/>
            <p:cNvSpPr/>
            <p:nvPr/>
          </p:nvSpPr>
          <p:spPr>
            <a:xfrm>
              <a:off x="2956449" y="3663130"/>
              <a:ext cx="511809" cy="695960"/>
            </a:xfrm>
            <a:custGeom>
              <a:avLst/>
              <a:gdLst/>
              <a:ahLst/>
              <a:cxnLst/>
              <a:rect l="l" t="t" r="r" b="b"/>
              <a:pathLst>
                <a:path w="511810" h="695960">
                  <a:moveTo>
                    <a:pt x="425998" y="695699"/>
                  </a:moveTo>
                  <a:lnTo>
                    <a:pt x="443038" y="627538"/>
                  </a:lnTo>
                  <a:lnTo>
                    <a:pt x="511199" y="610498"/>
                  </a:lnTo>
                  <a:lnTo>
                    <a:pt x="425998" y="695699"/>
                  </a:lnTo>
                  <a:lnTo>
                    <a:pt x="0" y="695699"/>
                  </a:lnTo>
                  <a:lnTo>
                    <a:pt x="0" y="0"/>
                  </a:lnTo>
                  <a:lnTo>
                    <a:pt x="511199" y="0"/>
                  </a:lnTo>
                  <a:lnTo>
                    <a:pt x="511199" y="610498"/>
                  </a:lnTo>
                </a:path>
              </a:pathLst>
            </a:custGeom>
            <a:ln w="9524">
              <a:solidFill>
                <a:srgbClr val="1A1A1A"/>
              </a:solidFill>
            </a:ln>
          </p:spPr>
          <p:txBody>
            <a:bodyPr wrap="square" lIns="0" tIns="0" rIns="0" bIns="0" rtlCol="0"/>
            <a:lstStyle/>
            <a:p>
              <a:endParaRPr/>
            </a:p>
          </p:txBody>
        </p:sp>
      </p:grpSp>
      <p:sp>
        <p:nvSpPr>
          <p:cNvPr id="23" name="object 23"/>
          <p:cNvSpPr txBox="1"/>
          <p:nvPr/>
        </p:nvSpPr>
        <p:spPr>
          <a:xfrm>
            <a:off x="3065935" y="3884432"/>
            <a:ext cx="29273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Ruby</a:t>
            </a:r>
            <a:endParaRPr sz="900">
              <a:latin typeface="Arial MT"/>
              <a:cs typeface="Arial MT"/>
            </a:endParaRPr>
          </a:p>
        </p:txBody>
      </p:sp>
      <p:grpSp>
        <p:nvGrpSpPr>
          <p:cNvPr id="24" name="object 24"/>
          <p:cNvGrpSpPr/>
          <p:nvPr/>
        </p:nvGrpSpPr>
        <p:grpSpPr>
          <a:xfrm>
            <a:off x="4278162" y="4226962"/>
            <a:ext cx="539750" cy="705485"/>
            <a:chOff x="4278162" y="4226962"/>
            <a:chExt cx="539750" cy="705485"/>
          </a:xfrm>
        </p:grpSpPr>
        <p:sp>
          <p:nvSpPr>
            <p:cNvPr id="25" name="object 25"/>
            <p:cNvSpPr/>
            <p:nvPr/>
          </p:nvSpPr>
          <p:spPr>
            <a:xfrm>
              <a:off x="4282924" y="4231725"/>
              <a:ext cx="530225" cy="695960"/>
            </a:xfrm>
            <a:custGeom>
              <a:avLst/>
              <a:gdLst/>
              <a:ahLst/>
              <a:cxnLst/>
              <a:rect l="l" t="t" r="r" b="b"/>
              <a:pathLst>
                <a:path w="530225" h="695960">
                  <a:moveTo>
                    <a:pt x="441498" y="695699"/>
                  </a:moveTo>
                  <a:lnTo>
                    <a:pt x="0" y="695699"/>
                  </a:lnTo>
                  <a:lnTo>
                    <a:pt x="0" y="0"/>
                  </a:lnTo>
                  <a:lnTo>
                    <a:pt x="529799" y="0"/>
                  </a:lnTo>
                  <a:lnTo>
                    <a:pt x="529799" y="607397"/>
                  </a:lnTo>
                  <a:lnTo>
                    <a:pt x="441498" y="695699"/>
                  </a:lnTo>
                  <a:close/>
                </a:path>
              </a:pathLst>
            </a:custGeom>
            <a:solidFill>
              <a:srgbClr val="E9EDEE"/>
            </a:solidFill>
          </p:spPr>
          <p:txBody>
            <a:bodyPr wrap="square" lIns="0" tIns="0" rIns="0" bIns="0" rtlCol="0"/>
            <a:lstStyle/>
            <a:p>
              <a:endParaRPr/>
            </a:p>
          </p:txBody>
        </p:sp>
        <p:sp>
          <p:nvSpPr>
            <p:cNvPr id="26" name="object 26"/>
            <p:cNvSpPr/>
            <p:nvPr/>
          </p:nvSpPr>
          <p:spPr>
            <a:xfrm>
              <a:off x="4724423" y="4839123"/>
              <a:ext cx="88900" cy="88900"/>
            </a:xfrm>
            <a:custGeom>
              <a:avLst/>
              <a:gdLst/>
              <a:ahLst/>
              <a:cxnLst/>
              <a:rect l="l" t="t" r="r" b="b"/>
              <a:pathLst>
                <a:path w="88900" h="88900">
                  <a:moveTo>
                    <a:pt x="0" y="88301"/>
                  </a:moveTo>
                  <a:lnTo>
                    <a:pt x="17660" y="17660"/>
                  </a:lnTo>
                  <a:lnTo>
                    <a:pt x="88301" y="0"/>
                  </a:lnTo>
                  <a:lnTo>
                    <a:pt x="0" y="88301"/>
                  </a:lnTo>
                  <a:close/>
                </a:path>
              </a:pathLst>
            </a:custGeom>
            <a:solidFill>
              <a:srgbClr val="BABDBE"/>
            </a:solidFill>
          </p:spPr>
          <p:txBody>
            <a:bodyPr wrap="square" lIns="0" tIns="0" rIns="0" bIns="0" rtlCol="0"/>
            <a:lstStyle/>
            <a:p>
              <a:endParaRPr/>
            </a:p>
          </p:txBody>
        </p:sp>
        <p:sp>
          <p:nvSpPr>
            <p:cNvPr id="27" name="object 27"/>
            <p:cNvSpPr/>
            <p:nvPr/>
          </p:nvSpPr>
          <p:spPr>
            <a:xfrm>
              <a:off x="4282924" y="4231725"/>
              <a:ext cx="530225" cy="695960"/>
            </a:xfrm>
            <a:custGeom>
              <a:avLst/>
              <a:gdLst/>
              <a:ahLst/>
              <a:cxnLst/>
              <a:rect l="l" t="t" r="r" b="b"/>
              <a:pathLst>
                <a:path w="530225" h="695960">
                  <a:moveTo>
                    <a:pt x="441498" y="695699"/>
                  </a:moveTo>
                  <a:lnTo>
                    <a:pt x="459158" y="625058"/>
                  </a:lnTo>
                  <a:lnTo>
                    <a:pt x="529799" y="607397"/>
                  </a:lnTo>
                  <a:lnTo>
                    <a:pt x="441498" y="695699"/>
                  </a:lnTo>
                  <a:lnTo>
                    <a:pt x="0" y="695699"/>
                  </a:lnTo>
                  <a:lnTo>
                    <a:pt x="0" y="0"/>
                  </a:lnTo>
                  <a:lnTo>
                    <a:pt x="529799" y="0"/>
                  </a:lnTo>
                  <a:lnTo>
                    <a:pt x="529799" y="607397"/>
                  </a:lnTo>
                </a:path>
              </a:pathLst>
            </a:custGeom>
            <a:ln w="9524">
              <a:solidFill>
                <a:srgbClr val="1A1A1A"/>
              </a:solidFill>
            </a:ln>
          </p:spPr>
          <p:txBody>
            <a:bodyPr wrap="square" lIns="0" tIns="0" rIns="0" bIns="0" rtlCol="0"/>
            <a:lstStyle/>
            <a:p>
              <a:endParaRPr/>
            </a:p>
          </p:txBody>
        </p:sp>
      </p:grpSp>
      <p:sp>
        <p:nvSpPr>
          <p:cNvPr id="28" name="object 28"/>
          <p:cNvSpPr txBox="1"/>
          <p:nvPr/>
        </p:nvSpPr>
        <p:spPr>
          <a:xfrm>
            <a:off x="4377124" y="4456747"/>
            <a:ext cx="341630"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Python</a:t>
            </a:r>
            <a:endParaRPr sz="800">
              <a:latin typeface="Arial MT"/>
              <a:cs typeface="Arial MT"/>
            </a:endParaRPr>
          </a:p>
        </p:txBody>
      </p:sp>
      <p:grpSp>
        <p:nvGrpSpPr>
          <p:cNvPr id="29" name="object 29"/>
          <p:cNvGrpSpPr/>
          <p:nvPr/>
        </p:nvGrpSpPr>
        <p:grpSpPr>
          <a:xfrm>
            <a:off x="5604636" y="3658368"/>
            <a:ext cx="521334" cy="705485"/>
            <a:chOff x="5604636" y="3658368"/>
            <a:chExt cx="521334" cy="705485"/>
          </a:xfrm>
        </p:grpSpPr>
        <p:sp>
          <p:nvSpPr>
            <p:cNvPr id="30" name="object 30"/>
            <p:cNvSpPr/>
            <p:nvPr/>
          </p:nvSpPr>
          <p:spPr>
            <a:xfrm>
              <a:off x="5609398" y="3663130"/>
              <a:ext cx="511809" cy="695960"/>
            </a:xfrm>
            <a:custGeom>
              <a:avLst/>
              <a:gdLst/>
              <a:ahLst/>
              <a:cxnLst/>
              <a:rect l="l" t="t" r="r" b="b"/>
              <a:pathLst>
                <a:path w="511810" h="695960">
                  <a:moveTo>
                    <a:pt x="425998" y="695699"/>
                  </a:moveTo>
                  <a:lnTo>
                    <a:pt x="0" y="695699"/>
                  </a:lnTo>
                  <a:lnTo>
                    <a:pt x="0" y="0"/>
                  </a:lnTo>
                  <a:lnTo>
                    <a:pt x="511199" y="0"/>
                  </a:lnTo>
                  <a:lnTo>
                    <a:pt x="511199" y="610498"/>
                  </a:lnTo>
                  <a:lnTo>
                    <a:pt x="425998" y="695699"/>
                  </a:lnTo>
                  <a:close/>
                </a:path>
              </a:pathLst>
            </a:custGeom>
            <a:solidFill>
              <a:srgbClr val="E9EDEE"/>
            </a:solidFill>
          </p:spPr>
          <p:txBody>
            <a:bodyPr wrap="square" lIns="0" tIns="0" rIns="0" bIns="0" rtlCol="0"/>
            <a:lstStyle/>
            <a:p>
              <a:endParaRPr/>
            </a:p>
          </p:txBody>
        </p:sp>
        <p:sp>
          <p:nvSpPr>
            <p:cNvPr id="31" name="object 31"/>
            <p:cNvSpPr/>
            <p:nvPr/>
          </p:nvSpPr>
          <p:spPr>
            <a:xfrm>
              <a:off x="6035396" y="4273629"/>
              <a:ext cx="85725" cy="85725"/>
            </a:xfrm>
            <a:custGeom>
              <a:avLst/>
              <a:gdLst/>
              <a:ahLst/>
              <a:cxnLst/>
              <a:rect l="l" t="t" r="r" b="b"/>
              <a:pathLst>
                <a:path w="85725" h="85725">
                  <a:moveTo>
                    <a:pt x="0" y="85201"/>
                  </a:moveTo>
                  <a:lnTo>
                    <a:pt x="17040" y="17040"/>
                  </a:lnTo>
                  <a:lnTo>
                    <a:pt x="85201" y="0"/>
                  </a:lnTo>
                  <a:lnTo>
                    <a:pt x="0" y="85201"/>
                  </a:lnTo>
                  <a:close/>
                </a:path>
              </a:pathLst>
            </a:custGeom>
            <a:solidFill>
              <a:srgbClr val="BABDBE"/>
            </a:solidFill>
          </p:spPr>
          <p:txBody>
            <a:bodyPr wrap="square" lIns="0" tIns="0" rIns="0" bIns="0" rtlCol="0"/>
            <a:lstStyle/>
            <a:p>
              <a:endParaRPr/>
            </a:p>
          </p:txBody>
        </p:sp>
        <p:sp>
          <p:nvSpPr>
            <p:cNvPr id="32" name="object 32"/>
            <p:cNvSpPr/>
            <p:nvPr/>
          </p:nvSpPr>
          <p:spPr>
            <a:xfrm>
              <a:off x="5609398" y="3663130"/>
              <a:ext cx="511809" cy="695960"/>
            </a:xfrm>
            <a:custGeom>
              <a:avLst/>
              <a:gdLst/>
              <a:ahLst/>
              <a:cxnLst/>
              <a:rect l="l" t="t" r="r" b="b"/>
              <a:pathLst>
                <a:path w="511810" h="695960">
                  <a:moveTo>
                    <a:pt x="425998" y="695699"/>
                  </a:moveTo>
                  <a:lnTo>
                    <a:pt x="443038" y="627538"/>
                  </a:lnTo>
                  <a:lnTo>
                    <a:pt x="511199" y="610498"/>
                  </a:lnTo>
                  <a:lnTo>
                    <a:pt x="425998" y="695699"/>
                  </a:lnTo>
                  <a:lnTo>
                    <a:pt x="0" y="695699"/>
                  </a:lnTo>
                  <a:lnTo>
                    <a:pt x="0" y="0"/>
                  </a:lnTo>
                  <a:lnTo>
                    <a:pt x="511199" y="0"/>
                  </a:lnTo>
                  <a:lnTo>
                    <a:pt x="511199" y="610498"/>
                  </a:lnTo>
                </a:path>
              </a:pathLst>
            </a:custGeom>
            <a:ln w="9524">
              <a:solidFill>
                <a:srgbClr val="1A1A1A"/>
              </a:solidFill>
            </a:ln>
          </p:spPr>
          <p:txBody>
            <a:bodyPr wrap="square" lIns="0" tIns="0" rIns="0" bIns="0" rtlCol="0"/>
            <a:lstStyle/>
            <a:p>
              <a:endParaRPr/>
            </a:p>
          </p:txBody>
        </p:sp>
      </p:grpSp>
      <p:sp>
        <p:nvSpPr>
          <p:cNvPr id="33" name="object 33"/>
          <p:cNvSpPr txBox="1"/>
          <p:nvPr/>
        </p:nvSpPr>
        <p:spPr>
          <a:xfrm>
            <a:off x="5776061" y="3884432"/>
            <a:ext cx="1778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Go</a:t>
            </a:r>
            <a:endParaRPr sz="9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149985" cy="421640"/>
          </a:xfrm>
          <a:prstGeom prst="rect">
            <a:avLst/>
          </a:prstGeom>
        </p:spPr>
        <p:txBody>
          <a:bodyPr vert="horz" wrap="square" lIns="0" tIns="12700" rIns="0" bIns="0" rtlCol="0">
            <a:spAutoFit/>
          </a:bodyPr>
          <a:lstStyle/>
          <a:p>
            <a:pPr marL="12700">
              <a:lnSpc>
                <a:spcPct val="100000"/>
              </a:lnSpc>
              <a:spcBef>
                <a:spcPts val="100"/>
              </a:spcBef>
            </a:pPr>
            <a:r>
              <a:rPr sz="2600" spc="85" dirty="0"/>
              <a:t>Stubby</a:t>
            </a:r>
            <a:endParaRPr sz="2600"/>
          </a:p>
        </p:txBody>
      </p:sp>
      <p:sp>
        <p:nvSpPr>
          <p:cNvPr id="3" name="object 3"/>
          <p:cNvSpPr txBox="1"/>
          <p:nvPr/>
        </p:nvSpPr>
        <p:spPr>
          <a:xfrm>
            <a:off x="888468" y="1559923"/>
            <a:ext cx="285813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75" dirty="0">
                <a:solidFill>
                  <a:srgbClr val="595959"/>
                </a:solidFill>
                <a:latin typeface="Tahoma"/>
                <a:cs typeface="Tahoma"/>
              </a:rPr>
              <a:t>RPC</a:t>
            </a:r>
            <a:r>
              <a:rPr sz="1400" spc="-170" dirty="0">
                <a:solidFill>
                  <a:srgbClr val="595959"/>
                </a:solidFill>
                <a:latin typeface="Tahoma"/>
                <a:cs typeface="Tahoma"/>
              </a:rPr>
              <a:t> </a:t>
            </a:r>
            <a:r>
              <a:rPr sz="1400" spc="15" dirty="0">
                <a:solidFill>
                  <a:srgbClr val="595959"/>
                </a:solidFill>
                <a:latin typeface="Tahoma"/>
                <a:cs typeface="Tahoma"/>
              </a:rPr>
              <a:t>F</a:t>
            </a:r>
            <a:r>
              <a:rPr sz="1400" spc="25" dirty="0">
                <a:solidFill>
                  <a:srgbClr val="595959"/>
                </a:solidFill>
                <a:latin typeface="Tahoma"/>
                <a:cs typeface="Tahoma"/>
              </a:rPr>
              <a:t>r</a:t>
            </a:r>
            <a:r>
              <a:rPr sz="1400" spc="10" dirty="0">
                <a:solidFill>
                  <a:srgbClr val="595959"/>
                </a:solidFill>
                <a:latin typeface="Tahoma"/>
                <a:cs typeface="Tahoma"/>
              </a:rPr>
              <a:t>amework</a:t>
            </a:r>
            <a:r>
              <a:rPr sz="1400" spc="-170" dirty="0">
                <a:solidFill>
                  <a:srgbClr val="595959"/>
                </a:solidFill>
                <a:latin typeface="Tahoma"/>
                <a:cs typeface="Tahoma"/>
              </a:rPr>
              <a:t> </a:t>
            </a:r>
            <a:r>
              <a:rPr sz="1400" spc="15" dirty="0">
                <a:solidFill>
                  <a:srgbClr val="595959"/>
                </a:solidFill>
                <a:latin typeface="Tahoma"/>
                <a:cs typeface="Tahoma"/>
              </a:rPr>
              <a:t>from</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15</a:t>
            </a:r>
            <a:r>
              <a:rPr sz="1400" spc="-170" dirty="0">
                <a:solidFill>
                  <a:srgbClr val="595959"/>
                </a:solidFill>
                <a:latin typeface="Tahoma"/>
                <a:cs typeface="Tahoma"/>
              </a:rPr>
              <a:t> </a:t>
            </a:r>
            <a:r>
              <a:rPr sz="1400" spc="-5" dirty="0">
                <a:solidFill>
                  <a:srgbClr val="595959"/>
                </a:solidFill>
                <a:latin typeface="Tahoma"/>
                <a:cs typeface="Tahoma"/>
              </a:rPr>
              <a:t>y</a:t>
            </a:r>
            <a:r>
              <a:rPr sz="1400" dirty="0">
                <a:solidFill>
                  <a:srgbClr val="595959"/>
                </a:solidFill>
                <a:latin typeface="Tahoma"/>
                <a:cs typeface="Tahoma"/>
              </a:rPr>
              <a:t>ears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10</a:t>
            </a:r>
            <a:r>
              <a:rPr sz="1400" spc="-170" dirty="0">
                <a:solidFill>
                  <a:srgbClr val="595959"/>
                </a:solidFill>
                <a:latin typeface="Tahoma"/>
                <a:cs typeface="Tahoma"/>
              </a:rPr>
              <a:t> </a:t>
            </a:r>
            <a:r>
              <a:rPr sz="1400" b="1" spc="-95" dirty="0">
                <a:solidFill>
                  <a:srgbClr val="595959"/>
                </a:solidFill>
                <a:latin typeface="Tahoma"/>
                <a:cs typeface="Tahoma"/>
              </a:rPr>
              <a:t>b</a:t>
            </a:r>
            <a:r>
              <a:rPr sz="1400" spc="20" dirty="0">
                <a:solidFill>
                  <a:srgbClr val="595959"/>
                </a:solidFill>
                <a:latin typeface="Tahoma"/>
                <a:cs typeface="Tahoma"/>
              </a:rPr>
              <a:t>illions</a:t>
            </a:r>
            <a:r>
              <a:rPr sz="1400" spc="-170" dirty="0">
                <a:solidFill>
                  <a:srgbClr val="595959"/>
                </a:solidFill>
                <a:latin typeface="Tahoma"/>
                <a:cs typeface="Tahoma"/>
              </a:rPr>
              <a:t> </a:t>
            </a:r>
            <a:r>
              <a:rPr sz="1400" spc="10" dirty="0">
                <a:solidFill>
                  <a:srgbClr val="595959"/>
                </a:solidFill>
                <a:latin typeface="Tahoma"/>
                <a:cs typeface="Tahoma"/>
              </a:rPr>
              <a:t>reqs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5" dirty="0">
                <a:solidFill>
                  <a:srgbClr val="595959"/>
                </a:solidFill>
                <a:latin typeface="Tahoma"/>
                <a:cs typeface="Tahoma"/>
              </a:rPr>
              <a:t>sec!!!!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Cross-platform</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i="1" spc="-75" dirty="0">
                <a:solidFill>
                  <a:srgbClr val="595959"/>
                </a:solidFill>
                <a:latin typeface="Trebuchet MS"/>
                <a:cs typeface="Trebuchet MS"/>
              </a:rPr>
              <a:t>Tightly</a:t>
            </a:r>
            <a:r>
              <a:rPr sz="1400" i="1" spc="-155" dirty="0">
                <a:solidFill>
                  <a:srgbClr val="595959"/>
                </a:solidFill>
                <a:latin typeface="Trebuchet MS"/>
                <a:cs typeface="Trebuchet MS"/>
              </a:rPr>
              <a:t> </a:t>
            </a:r>
            <a:r>
              <a:rPr sz="1400" i="1" spc="-65" dirty="0">
                <a:solidFill>
                  <a:srgbClr val="595959"/>
                </a:solidFill>
                <a:latin typeface="Trebuchet MS"/>
                <a:cs typeface="Trebuchet MS"/>
              </a:rPr>
              <a:t>coupled</a:t>
            </a:r>
            <a:r>
              <a:rPr sz="1400" i="1" spc="-155" dirty="0">
                <a:solidFill>
                  <a:srgbClr val="595959"/>
                </a:solidFill>
                <a:latin typeface="Trebuchet MS"/>
                <a:cs typeface="Trebuchet MS"/>
              </a:rPr>
              <a:t> </a:t>
            </a:r>
            <a:r>
              <a:rPr sz="1400" i="1" spc="-75" dirty="0">
                <a:solidFill>
                  <a:srgbClr val="595959"/>
                </a:solidFill>
                <a:latin typeface="Trebuchet MS"/>
                <a:cs typeface="Trebuchet MS"/>
              </a:rPr>
              <a:t>wit</a:t>
            </a:r>
            <a:r>
              <a:rPr sz="1400" i="1" spc="-80" dirty="0">
                <a:solidFill>
                  <a:srgbClr val="595959"/>
                </a:solidFill>
                <a:latin typeface="Trebuchet MS"/>
                <a:cs typeface="Trebuchet MS"/>
              </a:rPr>
              <a:t>h</a:t>
            </a:r>
            <a:r>
              <a:rPr sz="1400" i="1" spc="-155" dirty="0">
                <a:solidFill>
                  <a:srgbClr val="595959"/>
                </a:solidFill>
                <a:latin typeface="Trebuchet MS"/>
                <a:cs typeface="Trebuchet MS"/>
              </a:rPr>
              <a:t> </a:t>
            </a:r>
            <a:r>
              <a:rPr sz="1400" i="1" spc="-95" dirty="0">
                <a:solidFill>
                  <a:srgbClr val="595959"/>
                </a:solidFill>
                <a:latin typeface="Trebuchet MS"/>
                <a:cs typeface="Trebuchet MS"/>
              </a:rPr>
              <a:t>inf</a:t>
            </a:r>
            <a:r>
              <a:rPr sz="1400" i="1" spc="-120" dirty="0">
                <a:solidFill>
                  <a:srgbClr val="595959"/>
                </a:solidFill>
                <a:latin typeface="Trebuchet MS"/>
                <a:cs typeface="Trebuchet MS"/>
              </a:rPr>
              <a:t>r</a:t>
            </a:r>
            <a:r>
              <a:rPr sz="1400" i="1" spc="-65" dirty="0">
                <a:solidFill>
                  <a:srgbClr val="595959"/>
                </a:solidFill>
                <a:latin typeface="Trebuchet MS"/>
                <a:cs typeface="Trebuchet MS"/>
              </a:rPr>
              <a:t>astructu</a:t>
            </a:r>
            <a:r>
              <a:rPr sz="1400" i="1" spc="-90" dirty="0">
                <a:solidFill>
                  <a:srgbClr val="595959"/>
                </a:solidFill>
                <a:latin typeface="Trebuchet MS"/>
                <a:cs typeface="Trebuchet MS"/>
              </a:rPr>
              <a:t>r</a:t>
            </a:r>
            <a:r>
              <a:rPr sz="1400" i="1" spc="-110" dirty="0">
                <a:solidFill>
                  <a:srgbClr val="595959"/>
                </a:solidFill>
                <a:latin typeface="Trebuchet MS"/>
                <a:cs typeface="Trebuchet MS"/>
              </a:rPr>
              <a:t>e</a:t>
            </a:r>
            <a:endParaRPr sz="1400" dirty="0">
              <a:latin typeface="Trebuchet MS"/>
              <a:cs typeface="Trebuchet MS"/>
            </a:endParaRPr>
          </a:p>
        </p:txBody>
      </p:sp>
      <p:grpSp>
        <p:nvGrpSpPr>
          <p:cNvPr id="4" name="object 4"/>
          <p:cNvGrpSpPr/>
          <p:nvPr/>
        </p:nvGrpSpPr>
        <p:grpSpPr>
          <a:xfrm>
            <a:off x="4964512" y="2837162"/>
            <a:ext cx="4091940" cy="2220595"/>
            <a:chOff x="4964512" y="2837162"/>
            <a:chExt cx="4091940" cy="2220595"/>
          </a:xfrm>
        </p:grpSpPr>
        <p:sp>
          <p:nvSpPr>
            <p:cNvPr id="5" name="object 5"/>
            <p:cNvSpPr/>
            <p:nvPr/>
          </p:nvSpPr>
          <p:spPr>
            <a:xfrm>
              <a:off x="4969274" y="30474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5746424" y="28697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4969274" y="28697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4969274" y="2869749"/>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6564374" y="30284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7341524" y="28506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6564374" y="28506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5956817" y="2850699"/>
              <a:ext cx="1562735" cy="711200"/>
            </a:xfrm>
            <a:custGeom>
              <a:avLst/>
              <a:gdLst/>
              <a:ahLst/>
              <a:cxnLst/>
              <a:rect l="l" t="t" r="r" b="b"/>
              <a:pathLst>
                <a:path w="1562734" h="711200">
                  <a:moveTo>
                    <a:pt x="607556" y="177749"/>
                  </a:moveTo>
                  <a:lnTo>
                    <a:pt x="785306" y="0"/>
                  </a:lnTo>
                  <a:lnTo>
                    <a:pt x="1562456" y="0"/>
                  </a:lnTo>
                  <a:lnTo>
                    <a:pt x="1562456" y="533249"/>
                  </a:lnTo>
                  <a:lnTo>
                    <a:pt x="1384706" y="710999"/>
                  </a:lnTo>
                  <a:lnTo>
                    <a:pt x="607556" y="710999"/>
                  </a:lnTo>
                  <a:lnTo>
                    <a:pt x="607556" y="177749"/>
                  </a:lnTo>
                  <a:close/>
                </a:path>
                <a:path w="1562734" h="711200">
                  <a:moveTo>
                    <a:pt x="607556" y="177749"/>
                  </a:moveTo>
                  <a:lnTo>
                    <a:pt x="1384706" y="177749"/>
                  </a:lnTo>
                  <a:lnTo>
                    <a:pt x="1562456" y="0"/>
                  </a:lnTo>
                </a:path>
                <a:path w="1562734" h="711200">
                  <a:moveTo>
                    <a:pt x="1384706" y="177749"/>
                  </a:moveTo>
                  <a:lnTo>
                    <a:pt x="1384706" y="710999"/>
                  </a:lnTo>
                </a:path>
                <a:path w="1562734" h="711200">
                  <a:moveTo>
                    <a:pt x="0" y="285674"/>
                  </a:moveTo>
                  <a:lnTo>
                    <a:pt x="287456" y="285674"/>
                  </a:lnTo>
                  <a:lnTo>
                    <a:pt x="287456" y="444374"/>
                  </a:lnTo>
                  <a:lnTo>
                    <a:pt x="574913" y="444374"/>
                  </a:lnTo>
                </a:path>
              </a:pathLst>
            </a:custGeom>
            <a:ln w="9524">
              <a:solidFill>
                <a:srgbClr val="1A1A1A"/>
              </a:solidFill>
            </a:ln>
          </p:spPr>
          <p:txBody>
            <a:bodyPr wrap="square" lIns="0" tIns="0" rIns="0" bIns="0" rtlCol="0"/>
            <a:lstStyle/>
            <a:p>
              <a:endParaRPr/>
            </a:p>
          </p:txBody>
        </p:sp>
        <p:sp>
          <p:nvSpPr>
            <p:cNvPr id="13" name="object 13"/>
            <p:cNvSpPr/>
            <p:nvPr/>
          </p:nvSpPr>
          <p:spPr>
            <a:xfrm>
              <a:off x="5938099" y="31256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4" name="object 14"/>
            <p:cNvSpPr/>
            <p:nvPr/>
          </p:nvSpPr>
          <p:spPr>
            <a:xfrm>
              <a:off x="5938099" y="31256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5" name="object 15"/>
            <p:cNvSpPr/>
            <p:nvPr/>
          </p:nvSpPr>
          <p:spPr>
            <a:xfrm>
              <a:off x="6521020" y="32843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521020" y="32843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969274" y="44777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8" name="object 18"/>
            <p:cNvSpPr/>
            <p:nvPr/>
          </p:nvSpPr>
          <p:spPr>
            <a:xfrm>
              <a:off x="5746424" y="43000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9" name="object 19"/>
            <p:cNvSpPr/>
            <p:nvPr/>
          </p:nvSpPr>
          <p:spPr>
            <a:xfrm>
              <a:off x="4969274" y="43000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20" name="object 20"/>
            <p:cNvSpPr/>
            <p:nvPr/>
          </p:nvSpPr>
          <p:spPr>
            <a:xfrm>
              <a:off x="4969274" y="3613392"/>
              <a:ext cx="955040" cy="1398270"/>
            </a:xfrm>
            <a:custGeom>
              <a:avLst/>
              <a:gdLst/>
              <a:ahLst/>
              <a:cxnLst/>
              <a:rect l="l" t="t" r="r" b="b"/>
              <a:pathLst>
                <a:path w="955039" h="1398270">
                  <a:moveTo>
                    <a:pt x="0" y="864406"/>
                  </a:moveTo>
                  <a:lnTo>
                    <a:pt x="177749" y="686656"/>
                  </a:lnTo>
                  <a:lnTo>
                    <a:pt x="954899" y="686656"/>
                  </a:lnTo>
                  <a:lnTo>
                    <a:pt x="954899" y="1219906"/>
                  </a:lnTo>
                  <a:lnTo>
                    <a:pt x="777149" y="1397656"/>
                  </a:lnTo>
                  <a:lnTo>
                    <a:pt x="0" y="1397656"/>
                  </a:lnTo>
                  <a:lnTo>
                    <a:pt x="0" y="864406"/>
                  </a:lnTo>
                  <a:close/>
                </a:path>
                <a:path w="955039" h="1398270">
                  <a:moveTo>
                    <a:pt x="0" y="864406"/>
                  </a:moveTo>
                  <a:lnTo>
                    <a:pt x="777149" y="864406"/>
                  </a:lnTo>
                  <a:lnTo>
                    <a:pt x="954899" y="686656"/>
                  </a:lnTo>
                </a:path>
                <a:path w="955039" h="1398270">
                  <a:moveTo>
                    <a:pt x="777149" y="864406"/>
                  </a:moveTo>
                  <a:lnTo>
                    <a:pt x="777149" y="1397656"/>
                  </a:lnTo>
                </a:path>
                <a:path w="955039" h="1398270">
                  <a:moveTo>
                    <a:pt x="388574" y="0"/>
                  </a:moveTo>
                  <a:lnTo>
                    <a:pt x="388574" y="327006"/>
                  </a:lnTo>
                  <a:lnTo>
                    <a:pt x="566474" y="327006"/>
                  </a:lnTo>
                  <a:lnTo>
                    <a:pt x="566474" y="654113"/>
                  </a:lnTo>
                </a:path>
              </a:pathLst>
            </a:custGeom>
            <a:ln w="9524">
              <a:solidFill>
                <a:srgbClr val="1A1A1A"/>
              </a:solidFill>
            </a:ln>
          </p:spPr>
          <p:txBody>
            <a:bodyPr wrap="square" lIns="0" tIns="0" rIns="0" bIns="0" rtlCol="0"/>
            <a:lstStyle/>
            <a:p>
              <a:endParaRPr/>
            </a:p>
          </p:txBody>
        </p:sp>
        <p:sp>
          <p:nvSpPr>
            <p:cNvPr id="21" name="object 21"/>
            <p:cNvSpPr/>
            <p:nvPr/>
          </p:nvSpPr>
          <p:spPr>
            <a:xfrm>
              <a:off x="5347138" y="359467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2" name="object 22"/>
            <p:cNvSpPr/>
            <p:nvPr/>
          </p:nvSpPr>
          <p:spPr>
            <a:xfrm>
              <a:off x="5347138" y="359467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3" name="object 23"/>
            <p:cNvSpPr/>
            <p:nvPr/>
          </p:nvSpPr>
          <p:spPr>
            <a:xfrm>
              <a:off x="5525038" y="425679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4" name="object 24"/>
            <p:cNvSpPr/>
            <p:nvPr/>
          </p:nvSpPr>
          <p:spPr>
            <a:xfrm>
              <a:off x="5525038" y="425679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6491025" y="4477874"/>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26" name="object 26"/>
            <p:cNvSpPr/>
            <p:nvPr/>
          </p:nvSpPr>
          <p:spPr>
            <a:xfrm>
              <a:off x="7268174" y="4300124"/>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27" name="object 27"/>
            <p:cNvSpPr/>
            <p:nvPr/>
          </p:nvSpPr>
          <p:spPr>
            <a:xfrm>
              <a:off x="6491025" y="4300124"/>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8" name="object 28"/>
            <p:cNvSpPr/>
            <p:nvPr/>
          </p:nvSpPr>
          <p:spPr>
            <a:xfrm>
              <a:off x="5956817" y="4300124"/>
              <a:ext cx="1489710" cy="711200"/>
            </a:xfrm>
            <a:custGeom>
              <a:avLst/>
              <a:gdLst/>
              <a:ahLst/>
              <a:cxnLst/>
              <a:rect l="l" t="t" r="r" b="b"/>
              <a:pathLst>
                <a:path w="1489709" h="711200">
                  <a:moveTo>
                    <a:pt x="534206" y="177749"/>
                  </a:moveTo>
                  <a:lnTo>
                    <a:pt x="711956" y="0"/>
                  </a:lnTo>
                  <a:lnTo>
                    <a:pt x="1489106" y="0"/>
                  </a:lnTo>
                  <a:lnTo>
                    <a:pt x="1489106" y="533249"/>
                  </a:lnTo>
                  <a:lnTo>
                    <a:pt x="1311356" y="710999"/>
                  </a:lnTo>
                  <a:lnTo>
                    <a:pt x="534206" y="710999"/>
                  </a:lnTo>
                  <a:lnTo>
                    <a:pt x="534206" y="177749"/>
                  </a:lnTo>
                  <a:close/>
                </a:path>
                <a:path w="1489709" h="711200">
                  <a:moveTo>
                    <a:pt x="534206" y="177749"/>
                  </a:moveTo>
                  <a:lnTo>
                    <a:pt x="1311356" y="177749"/>
                  </a:lnTo>
                  <a:lnTo>
                    <a:pt x="1489106" y="0"/>
                  </a:lnTo>
                </a:path>
                <a:path w="1489709" h="711200">
                  <a:moveTo>
                    <a:pt x="1311356" y="177749"/>
                  </a:moveTo>
                  <a:lnTo>
                    <a:pt x="1311356" y="710999"/>
                  </a:lnTo>
                </a:path>
                <a:path w="1489709" h="711200">
                  <a:moveTo>
                    <a:pt x="0" y="266549"/>
                  </a:moveTo>
                  <a:lnTo>
                    <a:pt x="250783" y="266549"/>
                  </a:lnTo>
                  <a:lnTo>
                    <a:pt x="250783" y="444449"/>
                  </a:lnTo>
                  <a:lnTo>
                    <a:pt x="501713" y="444449"/>
                  </a:lnTo>
                </a:path>
              </a:pathLst>
            </a:custGeom>
            <a:ln w="9524">
              <a:solidFill>
                <a:srgbClr val="1A1A1A"/>
              </a:solidFill>
            </a:ln>
          </p:spPr>
          <p:txBody>
            <a:bodyPr wrap="square" lIns="0" tIns="0" rIns="0" bIns="0" rtlCol="0"/>
            <a:lstStyle/>
            <a:p>
              <a:endParaRPr/>
            </a:p>
          </p:txBody>
        </p:sp>
        <p:sp>
          <p:nvSpPr>
            <p:cNvPr id="29" name="object 29"/>
            <p:cNvSpPr/>
            <p:nvPr/>
          </p:nvSpPr>
          <p:spPr>
            <a:xfrm>
              <a:off x="5938099" y="45559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0" name="object 30"/>
            <p:cNvSpPr/>
            <p:nvPr/>
          </p:nvSpPr>
          <p:spPr>
            <a:xfrm>
              <a:off x="5938099" y="45559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1" name="object 31"/>
            <p:cNvSpPr/>
            <p:nvPr/>
          </p:nvSpPr>
          <p:spPr>
            <a:xfrm>
              <a:off x="6447820" y="47338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2" name="object 32"/>
            <p:cNvSpPr/>
            <p:nvPr/>
          </p:nvSpPr>
          <p:spPr>
            <a:xfrm>
              <a:off x="6447820" y="47338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8096774" y="3026649"/>
              <a:ext cx="770255" cy="554355"/>
            </a:xfrm>
            <a:custGeom>
              <a:avLst/>
              <a:gdLst/>
              <a:ahLst/>
              <a:cxnLst/>
              <a:rect l="l" t="t" r="r" b="b"/>
              <a:pathLst>
                <a:path w="770254" h="554354">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4" name="object 34"/>
            <p:cNvSpPr/>
            <p:nvPr/>
          </p:nvSpPr>
          <p:spPr>
            <a:xfrm>
              <a:off x="8866949" y="2841924"/>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5" name="object 35"/>
            <p:cNvSpPr/>
            <p:nvPr/>
          </p:nvSpPr>
          <p:spPr>
            <a:xfrm>
              <a:off x="8096774" y="2841924"/>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6" name="object 36"/>
            <p:cNvSpPr/>
            <p:nvPr/>
          </p:nvSpPr>
          <p:spPr>
            <a:xfrm>
              <a:off x="7551917" y="2841924"/>
              <a:ext cx="1499870" cy="739140"/>
            </a:xfrm>
            <a:custGeom>
              <a:avLst/>
              <a:gdLst/>
              <a:ahLst/>
              <a:cxnLst/>
              <a:rect l="l" t="t" r="r" b="b"/>
              <a:pathLst>
                <a:path w="1499870" h="739139">
                  <a:moveTo>
                    <a:pt x="544856" y="184724"/>
                  </a:moveTo>
                  <a:lnTo>
                    <a:pt x="729581" y="0"/>
                  </a:lnTo>
                  <a:lnTo>
                    <a:pt x="1499756" y="0"/>
                  </a:lnTo>
                  <a:lnTo>
                    <a:pt x="1499756" y="554174"/>
                  </a:lnTo>
                  <a:lnTo>
                    <a:pt x="1315031" y="738899"/>
                  </a:lnTo>
                  <a:lnTo>
                    <a:pt x="544856" y="738899"/>
                  </a:lnTo>
                  <a:lnTo>
                    <a:pt x="544856" y="184724"/>
                  </a:lnTo>
                  <a:close/>
                </a:path>
                <a:path w="1499870" h="739139">
                  <a:moveTo>
                    <a:pt x="544856" y="184724"/>
                  </a:moveTo>
                  <a:lnTo>
                    <a:pt x="1315031" y="184724"/>
                  </a:lnTo>
                  <a:lnTo>
                    <a:pt x="1499756" y="0"/>
                  </a:lnTo>
                </a:path>
                <a:path w="1499870" h="739139">
                  <a:moveTo>
                    <a:pt x="1315031" y="184724"/>
                  </a:moveTo>
                  <a:lnTo>
                    <a:pt x="1315031" y="738899"/>
                  </a:lnTo>
                </a:path>
                <a:path w="1499870" h="739139">
                  <a:moveTo>
                    <a:pt x="0" y="275399"/>
                  </a:moveTo>
                  <a:lnTo>
                    <a:pt x="256106" y="275399"/>
                  </a:lnTo>
                  <a:lnTo>
                    <a:pt x="256106" y="461699"/>
                  </a:lnTo>
                  <a:lnTo>
                    <a:pt x="512213" y="461699"/>
                  </a:lnTo>
                </a:path>
              </a:pathLst>
            </a:custGeom>
            <a:ln w="9524">
              <a:solidFill>
                <a:srgbClr val="1A1A1A"/>
              </a:solidFill>
            </a:ln>
          </p:spPr>
          <p:txBody>
            <a:bodyPr wrap="square" lIns="0" tIns="0" rIns="0" bIns="0" rtlCol="0"/>
            <a:lstStyle/>
            <a:p>
              <a:endParaRPr/>
            </a:p>
          </p:txBody>
        </p:sp>
        <p:sp>
          <p:nvSpPr>
            <p:cNvPr id="37" name="object 37"/>
            <p:cNvSpPr/>
            <p:nvPr/>
          </p:nvSpPr>
          <p:spPr>
            <a:xfrm>
              <a:off x="7533199" y="310661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38" name="object 38"/>
            <p:cNvSpPr/>
            <p:nvPr/>
          </p:nvSpPr>
          <p:spPr>
            <a:xfrm>
              <a:off x="7533199" y="310661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39" name="object 39"/>
            <p:cNvSpPr/>
            <p:nvPr/>
          </p:nvSpPr>
          <p:spPr>
            <a:xfrm>
              <a:off x="8053420" y="329291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0" name="object 40"/>
            <p:cNvSpPr/>
            <p:nvPr/>
          </p:nvSpPr>
          <p:spPr>
            <a:xfrm>
              <a:off x="8053420" y="329291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1" name="object 41"/>
            <p:cNvSpPr/>
            <p:nvPr/>
          </p:nvSpPr>
          <p:spPr>
            <a:xfrm>
              <a:off x="8041024" y="45196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2" name="object 42"/>
            <p:cNvSpPr/>
            <p:nvPr/>
          </p:nvSpPr>
          <p:spPr>
            <a:xfrm>
              <a:off x="8818174" y="43418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3" name="object 43"/>
            <p:cNvSpPr/>
            <p:nvPr/>
          </p:nvSpPr>
          <p:spPr>
            <a:xfrm>
              <a:off x="8041024" y="43418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4" name="object 44"/>
            <p:cNvSpPr/>
            <p:nvPr/>
          </p:nvSpPr>
          <p:spPr>
            <a:xfrm>
              <a:off x="7478567" y="4341899"/>
              <a:ext cx="1517650" cy="711200"/>
            </a:xfrm>
            <a:custGeom>
              <a:avLst/>
              <a:gdLst/>
              <a:ahLst/>
              <a:cxnLst/>
              <a:rect l="l" t="t" r="r" b="b"/>
              <a:pathLst>
                <a:path w="1517650" h="711200">
                  <a:moveTo>
                    <a:pt x="562456" y="177749"/>
                  </a:moveTo>
                  <a:lnTo>
                    <a:pt x="740206" y="0"/>
                  </a:lnTo>
                  <a:lnTo>
                    <a:pt x="1517356" y="0"/>
                  </a:lnTo>
                  <a:lnTo>
                    <a:pt x="1517356" y="533249"/>
                  </a:lnTo>
                  <a:lnTo>
                    <a:pt x="1339606" y="710999"/>
                  </a:lnTo>
                  <a:lnTo>
                    <a:pt x="562456" y="710999"/>
                  </a:lnTo>
                  <a:lnTo>
                    <a:pt x="562456" y="177749"/>
                  </a:lnTo>
                  <a:close/>
                </a:path>
                <a:path w="1517650" h="711200">
                  <a:moveTo>
                    <a:pt x="562456" y="177749"/>
                  </a:moveTo>
                  <a:lnTo>
                    <a:pt x="1339606" y="177749"/>
                  </a:lnTo>
                  <a:lnTo>
                    <a:pt x="1517356" y="0"/>
                  </a:lnTo>
                </a:path>
                <a:path w="1517650" h="711200">
                  <a:moveTo>
                    <a:pt x="1339606" y="177749"/>
                  </a:moveTo>
                  <a:lnTo>
                    <a:pt x="1339606" y="710999"/>
                  </a:lnTo>
                </a:path>
                <a:path w="1517650" h="711200">
                  <a:moveTo>
                    <a:pt x="0" y="224849"/>
                  </a:moveTo>
                  <a:lnTo>
                    <a:pt x="264909" y="224849"/>
                  </a:lnTo>
                  <a:lnTo>
                    <a:pt x="264909" y="444449"/>
                  </a:lnTo>
                  <a:lnTo>
                    <a:pt x="529913" y="444449"/>
                  </a:lnTo>
                </a:path>
              </a:pathLst>
            </a:custGeom>
            <a:ln w="9524">
              <a:solidFill>
                <a:srgbClr val="1A1A1A"/>
              </a:solidFill>
            </a:ln>
          </p:spPr>
          <p:txBody>
            <a:bodyPr wrap="square" lIns="0" tIns="0" rIns="0" bIns="0" rtlCol="0"/>
            <a:lstStyle/>
            <a:p>
              <a:endParaRPr/>
            </a:p>
          </p:txBody>
        </p:sp>
        <p:sp>
          <p:nvSpPr>
            <p:cNvPr id="45" name="object 45"/>
            <p:cNvSpPr/>
            <p:nvPr/>
          </p:nvSpPr>
          <p:spPr>
            <a:xfrm>
              <a:off x="7459849" y="4556038"/>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6" name="object 46"/>
            <p:cNvSpPr/>
            <p:nvPr/>
          </p:nvSpPr>
          <p:spPr>
            <a:xfrm>
              <a:off x="7459849" y="4556038"/>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7997769" y="477563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8" name="object 48"/>
            <p:cNvSpPr/>
            <p:nvPr/>
          </p:nvSpPr>
          <p:spPr>
            <a:xfrm>
              <a:off x="7997769" y="477563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8481862" y="3613467"/>
              <a:ext cx="125730" cy="695960"/>
            </a:xfrm>
            <a:custGeom>
              <a:avLst/>
              <a:gdLst/>
              <a:ahLst/>
              <a:cxnLst/>
              <a:rect l="l" t="t" r="r" b="b"/>
              <a:pathLst>
                <a:path w="125729" h="695960">
                  <a:moveTo>
                    <a:pt x="0" y="0"/>
                  </a:moveTo>
                  <a:lnTo>
                    <a:pt x="0" y="347891"/>
                  </a:lnTo>
                  <a:lnTo>
                    <a:pt x="125399" y="347891"/>
                  </a:lnTo>
                  <a:lnTo>
                    <a:pt x="125399" y="695813"/>
                  </a:lnTo>
                </a:path>
              </a:pathLst>
            </a:custGeom>
            <a:ln w="9524">
              <a:solidFill>
                <a:srgbClr val="1A1A1A"/>
              </a:solidFill>
            </a:ln>
          </p:spPr>
          <p:txBody>
            <a:bodyPr wrap="square" lIns="0" tIns="0" rIns="0" bIns="0" rtlCol="0"/>
            <a:lstStyle/>
            <a:p>
              <a:endParaRPr/>
            </a:p>
          </p:txBody>
        </p:sp>
        <p:sp>
          <p:nvSpPr>
            <p:cNvPr id="50" name="object 50"/>
            <p:cNvSpPr/>
            <p:nvPr/>
          </p:nvSpPr>
          <p:spPr>
            <a:xfrm>
              <a:off x="8471150" y="3594749"/>
              <a:ext cx="21590" cy="29845"/>
            </a:xfrm>
            <a:custGeom>
              <a:avLst/>
              <a:gdLst/>
              <a:ahLst/>
              <a:cxnLst/>
              <a:rect l="l" t="t" r="r" b="b"/>
              <a:pathLst>
                <a:path w="21590"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51" name="object 51"/>
            <p:cNvSpPr/>
            <p:nvPr/>
          </p:nvSpPr>
          <p:spPr>
            <a:xfrm>
              <a:off x="8471150" y="3594749"/>
              <a:ext cx="21590" cy="29845"/>
            </a:xfrm>
            <a:custGeom>
              <a:avLst/>
              <a:gdLst/>
              <a:ahLst/>
              <a:cxnLst/>
              <a:rect l="l" t="t" r="r" b="b"/>
              <a:pathLst>
                <a:path w="21590"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52" name="object 52"/>
            <p:cNvSpPr/>
            <p:nvPr/>
          </p:nvSpPr>
          <p:spPr>
            <a:xfrm>
              <a:off x="8596550" y="4298570"/>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3" name="object 53"/>
            <p:cNvSpPr/>
            <p:nvPr/>
          </p:nvSpPr>
          <p:spPr>
            <a:xfrm>
              <a:off x="8596550" y="4298570"/>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TotalTime>
  <Words>1185</Words>
  <Application>Microsoft Office PowerPoint</Application>
  <PresentationFormat>On-screen Show (16:9)</PresentationFormat>
  <Paragraphs>362</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 MT</vt:lpstr>
      <vt:lpstr>Arial</vt:lpstr>
      <vt:lpstr>Calibri</vt:lpstr>
      <vt:lpstr>Tahoma</vt:lpstr>
      <vt:lpstr>Times New Roman</vt:lpstr>
      <vt:lpstr>Trebuchet MS</vt:lpstr>
      <vt:lpstr>Office Theme</vt:lpstr>
      <vt:lpstr>PowerPoint Presentation</vt:lpstr>
      <vt:lpstr>Monolithic Application</vt:lpstr>
      <vt:lpstr>MicroServices</vt:lpstr>
      <vt:lpstr>Problem - 1: Request &amp; Response Protocol</vt:lpstr>
      <vt:lpstr>Problem - 2: Headers</vt:lpstr>
      <vt:lpstr>Problem - 3: Serialization &amp; Deserialization</vt:lpstr>
      <vt:lpstr>Problem - 4: API Contract</vt:lpstr>
      <vt:lpstr>Problem - 5: Client SDK</vt:lpstr>
      <vt:lpstr>Stubby</vt:lpstr>
      <vt:lpstr>gRPC</vt:lpstr>
      <vt:lpstr>HTTP / TCP</vt:lpstr>
      <vt:lpstr>HTTP / TCP</vt:lpstr>
      <vt:lpstr>HTTP/1.1 vs HTTP/2</vt:lpstr>
      <vt:lpstr>HTTP/2 vs HTTP/1.1</vt:lpstr>
      <vt:lpstr>gRPC - Beneﬁts</vt:lpstr>
      <vt:lpstr>gRPC vs REST</vt:lpstr>
      <vt:lpstr>PowerPoint Presentation</vt:lpstr>
      <vt:lpstr>gRPC vs REST</vt:lpstr>
      <vt:lpstr>gRPC vs REST</vt:lpstr>
      <vt:lpstr>Presentation Structure</vt:lpstr>
      <vt:lpstr>Protocol Buﬀers</vt:lpstr>
      <vt:lpstr>Introduction</vt:lpstr>
      <vt:lpstr>Sample Proto</vt:lpstr>
      <vt:lpstr>Protobuf vs JSON - Performance Comparison</vt:lpstr>
      <vt:lpstr>Types</vt:lpstr>
      <vt:lpstr>Proto - Composition</vt:lpstr>
      <vt:lpstr>Proto - Collections &amp; Map</vt:lpstr>
      <vt:lpstr>Proto - Enum</vt:lpstr>
      <vt:lpstr>Default Values</vt:lpstr>
      <vt:lpstr>Proto - Modules / Import</vt:lpstr>
      <vt:lpstr>Java - Interface / Implementations</vt:lpstr>
      <vt:lpstr>Proto - OneOf</vt:lpstr>
      <vt:lpstr>Proto - Field Numbers</vt:lpstr>
      <vt:lpstr>Proto - Guidelines</vt:lpstr>
      <vt:lpstr>gRPC</vt:lpstr>
      <vt:lpstr>gRPC - Introduction</vt:lpstr>
      <vt:lpstr>gRPC - Synchronous vs Asynchronous</vt:lpstr>
      <vt:lpstr>RPC - Types</vt:lpstr>
      <vt:lpstr>gRPC - Services Communication</vt:lpstr>
      <vt:lpstr>StreamObserver</vt:lpstr>
      <vt:lpstr>Bi-directional Stream</vt:lpstr>
      <vt:lpstr>Response - Streaming vs Single</vt:lpstr>
      <vt:lpstr>REST - CRUD</vt:lpstr>
      <vt:lpstr>gRPC - CRUD</vt:lpstr>
      <vt:lpstr>gRPC - Channel</vt:lpstr>
      <vt:lpstr>gRPC - Channel</vt:lpstr>
      <vt:lpstr>gRPC – some advanced Topics</vt:lpstr>
      <vt:lpstr>gRPC - Deadline</vt:lpstr>
      <vt:lpstr>gRPC - Interceptor</vt:lpstr>
      <vt:lpstr>gRPC - Interceptor</vt:lpstr>
      <vt:lpstr>gRPC - Key/Value Pairs</vt:lpstr>
      <vt:lpstr>gRPC - Attaching User Token</vt:lpstr>
      <vt:lpstr>gRPC - Passing User Role via Context</vt:lpstr>
      <vt:lpstr>gRPC - Metadata</vt:lpstr>
      <vt:lpstr>gRPC - Error Handling</vt:lpstr>
      <vt:lpstr>gRPC - SSL/TLS</vt:lpstr>
      <vt:lpstr>gRPC - Executor</vt:lpstr>
      <vt:lpstr>gRPC - Executor</vt:lpstr>
      <vt:lpstr>gRPC - Spring Boot  Integration</vt:lpstr>
      <vt:lpstr>gRPC - Web</vt:lpstr>
      <vt:lpstr>gRPC - Spring Boot Integration</vt:lpstr>
      <vt:lpstr>gRPC - Load Balancing</vt:lpstr>
      <vt:lpstr>gRPC - Load Balancing</vt:lpstr>
      <vt:lpstr>gRPC - Server-Side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12</cp:revision>
  <dcterms:created xsi:type="dcterms:W3CDTF">2021-07-01T02:59:07Z</dcterms:created>
  <dcterms:modified xsi:type="dcterms:W3CDTF">2021-07-01T08:01:33Z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